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18"/>
  </p:handoutMasterIdLst>
  <p:sldIdLst>
    <p:sldId id="256" r:id="rId3"/>
    <p:sldId id="277" r:id="rId4"/>
    <p:sldId id="293" r:id="rId5"/>
    <p:sldId id="272" r:id="rId6"/>
    <p:sldId id="290" r:id="rId7"/>
    <p:sldId id="294" r:id="rId8"/>
    <p:sldId id="295" r:id="rId9"/>
    <p:sldId id="296" r:id="rId10"/>
    <p:sldId id="297" r:id="rId11"/>
    <p:sldId id="270" r:id="rId12"/>
    <p:sldId id="299" r:id="rId13"/>
    <p:sldId id="300" r:id="rId14"/>
    <p:sldId id="301" r:id="rId15"/>
    <p:sldId id="281" r:id="rId16"/>
  </p:sldIdLst>
  <p:sldSz cx="12192000" cy="6858000"/>
  <p:notesSz cx="7103745" cy="10234295"/>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4C78"/>
    <a:srgbClr val="3F3E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6372" autoAdjust="0"/>
  </p:normalViewPr>
  <p:slideViewPr>
    <p:cSldViewPr snapToGrid="0">
      <p:cViewPr varScale="1">
        <p:scale>
          <a:sx n="95" d="100"/>
          <a:sy n="95" d="100"/>
        </p:scale>
        <p:origin x="163" y="58"/>
      </p:cViewPr>
      <p:guideLst>
        <p:guide orient="horz" pos="2144"/>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gs" Target="tags/tag2.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notesMaster" Target="notesMasters/notesMaster1.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188595" cy="574719"/>
          </a:xfrm>
          <a:prstGeom prst="rect">
            <a:avLst/>
          </a:prstGeom>
        </p:spPr>
        <p:txBody>
          <a:bodyPr vert="horz" lIns="91440" tIns="45720" rIns="91440" bIns="45720" rtlCol="0"/>
          <a:lstStyle>
            <a:lvl1pPr algn="l">
              <a:defRPr sz="1290"/>
            </a:lvl1pPr>
          </a:lstStyle>
          <a:p>
            <a:endParaRPr lang="zh-CN" altLang="en-US"/>
          </a:p>
        </p:txBody>
      </p:sp>
      <p:sp>
        <p:nvSpPr>
          <p:cNvPr id="3" name="日期占位符 2"/>
          <p:cNvSpPr>
            <a:spLocks noGrp="1"/>
          </p:cNvSpPr>
          <p:nvPr>
            <p:ph type="dt" sz="quarter" idx="1"/>
          </p:nvPr>
        </p:nvSpPr>
        <p:spPr>
          <a:xfrm>
            <a:off x="4167998" y="0"/>
            <a:ext cx="3188595" cy="574719"/>
          </a:xfrm>
          <a:prstGeom prst="rect">
            <a:avLst/>
          </a:prstGeom>
        </p:spPr>
        <p:txBody>
          <a:bodyPr vert="horz" lIns="91440" tIns="45720" rIns="91440" bIns="45720" rtlCol="0"/>
          <a:lstStyle>
            <a:lvl1pPr algn="r">
              <a:defRPr sz="129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10879875"/>
            <a:ext cx="3188595" cy="574718"/>
          </a:xfrm>
          <a:prstGeom prst="rect">
            <a:avLst/>
          </a:prstGeom>
        </p:spPr>
        <p:txBody>
          <a:bodyPr vert="horz" lIns="91440" tIns="45720" rIns="91440" bIns="45720" rtlCol="0" anchor="b"/>
          <a:lstStyle>
            <a:lvl1pPr algn="l">
              <a:defRPr sz="1290"/>
            </a:lvl1pPr>
          </a:lstStyle>
          <a:p>
            <a:endParaRPr lang="zh-CN" altLang="en-US"/>
          </a:p>
        </p:txBody>
      </p:sp>
      <p:sp>
        <p:nvSpPr>
          <p:cNvPr id="5" name="灯片编号占位符 4"/>
          <p:cNvSpPr>
            <a:spLocks noGrp="1"/>
          </p:cNvSpPr>
          <p:nvPr>
            <p:ph type="sldNum" sz="quarter" idx="3"/>
          </p:nvPr>
        </p:nvSpPr>
        <p:spPr>
          <a:xfrm>
            <a:off x="4167998" y="10879875"/>
            <a:ext cx="3188595" cy="574718"/>
          </a:xfrm>
          <a:prstGeom prst="rect">
            <a:avLst/>
          </a:prstGeom>
        </p:spPr>
        <p:txBody>
          <a:bodyPr vert="horz" lIns="91440" tIns="45720" rIns="91440" bIns="45720" rtlCol="0" anchor="b"/>
          <a:lstStyle>
            <a:lvl1pPr algn="r">
              <a:defRPr sz="129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1.jpe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1" cstate="prin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252386" y="2587895"/>
            <a:ext cx="3005951" cy="769441"/>
          </a:xfrm>
          <a:prstGeom prst="rect">
            <a:avLst/>
          </a:prstGeom>
          <a:noFill/>
        </p:spPr>
        <p:txBody>
          <a:bodyPr wrap="none" rtlCol="0">
            <a:spAutoFit/>
          </a:bodyPr>
          <a:lstStyle/>
          <a:p>
            <a:r>
              <a:rPr lang="zh-CN" altLang="en-US" sz="4400" b="1" dirty="0">
                <a:solidFill>
                  <a:schemeClr val="bg1"/>
                </a:solidFill>
                <a:latin typeface="微软雅黑" panose="020B0503020204020204" charset="-122"/>
                <a:ea typeface="微软雅黑" panose="020B0503020204020204" charset="-122"/>
              </a:rPr>
              <a:t>诺曼底登陆</a:t>
            </a:r>
            <a:endParaRPr lang="en-US" altLang="zh-CN" sz="4400" b="1" dirty="0">
              <a:solidFill>
                <a:schemeClr val="bg1"/>
              </a:solidFill>
              <a:latin typeface="微软雅黑" panose="020B0503020204020204" charset="-122"/>
              <a:ea typeface="微软雅黑" panose="020B0503020204020204" charset="-122"/>
            </a:endParaRPr>
          </a:p>
        </p:txBody>
      </p:sp>
      <p:sp>
        <p:nvSpPr>
          <p:cNvPr id="4" name="TextBox 6"/>
          <p:cNvSpPr txBox="1"/>
          <p:nvPr/>
        </p:nvSpPr>
        <p:spPr>
          <a:xfrm>
            <a:off x="5731811" y="3346085"/>
            <a:ext cx="3156633" cy="400110"/>
          </a:xfrm>
          <a:prstGeom prst="rect">
            <a:avLst/>
          </a:prstGeom>
          <a:noFill/>
        </p:spPr>
        <p:txBody>
          <a:bodyPr wrap="none" rtlCol="0">
            <a:spAutoFit/>
          </a:bodyPr>
          <a:lstStyle/>
          <a:p>
            <a:r>
              <a:rPr lang="en-US" altLang="zh-CN" sz="2000" dirty="0">
                <a:solidFill>
                  <a:schemeClr val="bg1"/>
                </a:solidFill>
                <a:latin typeface="微软雅黑" panose="020B0503020204020204" charset="-122"/>
                <a:ea typeface="微软雅黑" panose="020B0503020204020204" charset="-122"/>
              </a:rPr>
              <a:t>---</a:t>
            </a:r>
            <a:r>
              <a:rPr lang="zh-CN" altLang="en-US" sz="2000" dirty="0">
                <a:solidFill>
                  <a:schemeClr val="bg1"/>
                </a:solidFill>
                <a:latin typeface="微软雅黑" panose="020B0503020204020204" charset="-122"/>
                <a:ea typeface="微软雅黑" panose="020B0503020204020204" charset="-122"/>
              </a:rPr>
              <a:t>史上最大规模登陆战</a:t>
            </a:r>
            <a:r>
              <a:rPr lang="en-US" altLang="zh-CN" sz="2000" dirty="0">
                <a:solidFill>
                  <a:schemeClr val="bg1"/>
                </a:solidFill>
                <a:latin typeface="微软雅黑" panose="020B0503020204020204" charset="-122"/>
                <a:ea typeface="微软雅黑" panose="020B0503020204020204" charset="-122"/>
              </a:rPr>
              <a:t>---</a:t>
            </a:r>
            <a:endParaRPr lang="en-US" altLang="zh-CN" sz="2000" dirty="0">
              <a:solidFill>
                <a:schemeClr val="bg1"/>
              </a:solidFill>
              <a:latin typeface="微软雅黑" panose="020B0503020204020204" charset="-122"/>
              <a:ea typeface="微软雅黑" panose="020B0503020204020204" charset="-122"/>
            </a:endParaRPr>
          </a:p>
        </p:txBody>
      </p:sp>
      <p:sp>
        <p:nvSpPr>
          <p:cNvPr id="6" name="文本框 5"/>
          <p:cNvSpPr txBox="1"/>
          <p:nvPr/>
        </p:nvSpPr>
        <p:spPr>
          <a:xfrm>
            <a:off x="6097622" y="4115526"/>
            <a:ext cx="6094378" cy="369332"/>
          </a:xfrm>
          <a:prstGeom prst="rect">
            <a:avLst/>
          </a:prstGeom>
          <a:noFill/>
        </p:spPr>
        <p:txBody>
          <a:bodyPr wrap="square">
            <a:spAutoFit/>
          </a:bodyPr>
          <a:lstStyle/>
          <a:p>
            <a:r>
              <a:rPr lang="zh-CN" altLang="en-US" sz="1800" dirty="0">
                <a:solidFill>
                  <a:schemeClr val="bg1"/>
                </a:solidFill>
                <a:latin typeface="微软雅黑" panose="020B0503020204020204" charset="-122"/>
                <a:ea typeface="微软雅黑" panose="020B0503020204020204" charset="-122"/>
              </a:rPr>
              <a:t>理学院</a:t>
            </a:r>
            <a:r>
              <a:rPr lang="en-US" altLang="zh-CN" sz="1800" dirty="0">
                <a:solidFill>
                  <a:schemeClr val="bg1"/>
                </a:solidFill>
                <a:latin typeface="微软雅黑" panose="020B0503020204020204" charset="-122"/>
                <a:ea typeface="微软雅黑" panose="020B0503020204020204" charset="-122"/>
              </a:rPr>
              <a:t>-</a:t>
            </a:r>
            <a:r>
              <a:rPr lang="zh-CN" altLang="en-US" sz="1800" dirty="0">
                <a:solidFill>
                  <a:schemeClr val="bg1"/>
                </a:solidFill>
                <a:latin typeface="微软雅黑" panose="020B0503020204020204" charset="-122"/>
                <a:ea typeface="微软雅黑" panose="020B0503020204020204" charset="-122"/>
              </a:rPr>
              <a:t>大数据分析</a:t>
            </a:r>
            <a:r>
              <a:rPr lang="en-US" altLang="zh-CN" sz="1800" dirty="0">
                <a:solidFill>
                  <a:schemeClr val="bg1"/>
                </a:solidFill>
                <a:latin typeface="微软雅黑" panose="020B0503020204020204" charset="-122"/>
                <a:ea typeface="微软雅黑" panose="020B0503020204020204" charset="-122"/>
              </a:rPr>
              <a:t>2101-</a:t>
            </a:r>
            <a:r>
              <a:rPr lang="zh-CN" altLang="en-US" sz="1800" dirty="0">
                <a:solidFill>
                  <a:schemeClr val="bg1"/>
                </a:solidFill>
                <a:latin typeface="微软雅黑" panose="020B0503020204020204" charset="-122"/>
                <a:ea typeface="微软雅黑" panose="020B0503020204020204" charset="-122"/>
              </a:rPr>
              <a:t>军事理论</a:t>
            </a:r>
            <a:r>
              <a:rPr lang="en-US" altLang="zh-CN" sz="1800" dirty="0">
                <a:solidFill>
                  <a:schemeClr val="bg1"/>
                </a:solidFill>
                <a:latin typeface="微软雅黑" panose="020B0503020204020204" charset="-122"/>
                <a:ea typeface="微软雅黑" panose="020B0503020204020204" charset="-122"/>
              </a:rPr>
              <a:t>2</a:t>
            </a:r>
            <a:r>
              <a:rPr lang="zh-CN" altLang="en-US" sz="1800" dirty="0">
                <a:solidFill>
                  <a:schemeClr val="bg1"/>
                </a:solidFill>
                <a:latin typeface="微软雅黑" panose="020B0503020204020204" charset="-122"/>
                <a:ea typeface="微软雅黑" panose="020B0503020204020204" charset="-122"/>
              </a:rPr>
              <a:t>组</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110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53" presetClass="entr" presetSubtype="16" fill="hold" grpId="0" nodeType="withEffect">
                                  <p:stCondLst>
                                    <p:cond delay="110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bwMode="auto">
          <a:xfrm>
            <a:off x="0" y="0"/>
            <a:ext cx="12202795" cy="6857365"/>
          </a:xfrm>
          <a:prstGeom prst="rect">
            <a:avLst/>
          </a:prstGeom>
          <a:solidFill>
            <a:schemeClr val="bg1">
              <a:alpha val="49000"/>
            </a:schemeClr>
          </a:solidFill>
          <a:ln w="25400" cap="flat" cmpd="sng" algn="ctr">
            <a:noFill/>
            <a:prstDash val="solid"/>
            <a:round/>
            <a:headEnd type="none" w="med" len="med"/>
            <a:tailEnd type="none" w="med" len="med"/>
          </a:ln>
          <a:effectLst/>
        </p:spPr>
        <p:txBody>
          <a:bodyPr vert="horz" wrap="square" lIns="130924" tIns="65462" rIns="130924" bIns="65462" numCol="1" rtlCol="0" anchor="t" anchorCtr="0" compatLnSpc="1"/>
          <a:lstStyle/>
          <a:p>
            <a:pPr algn="ctr" defTabSz="1236980" fontAlgn="base">
              <a:spcBef>
                <a:spcPct val="0"/>
              </a:spcBef>
              <a:spcAft>
                <a:spcPct val="0"/>
              </a:spcAft>
              <a:defRPr/>
            </a:pPr>
            <a:endParaRPr lang="zh-CN" altLang="en-US" sz="8045" kern="0">
              <a:solidFill>
                <a:schemeClr val="tx1"/>
              </a:solidFill>
              <a:latin typeface="微软雅黑" panose="020B0503020204020204" charset="-122"/>
              <a:ea typeface="微软雅黑" panose="020B0503020204020204" charset="-122"/>
              <a:sym typeface="Gill Sans" charset="0"/>
            </a:endParaRPr>
          </a:p>
        </p:txBody>
      </p:sp>
      <p:sp>
        <p:nvSpPr>
          <p:cNvPr id="5" name="Rectangle 3"/>
          <p:cNvSpPr/>
          <p:nvPr/>
        </p:nvSpPr>
        <p:spPr bwMode="auto">
          <a:xfrm>
            <a:off x="1123275" y="3124190"/>
            <a:ext cx="10097847" cy="742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70000"/>
              </a:lnSpc>
              <a:spcBef>
                <a:spcPct val="0"/>
              </a:spcBef>
              <a:spcAft>
                <a:spcPct val="0"/>
              </a:spcAft>
            </a:pPr>
            <a:r>
              <a:rPr lang="zh-CN" altLang="en-US" sz="4235" b="1" dirty="0">
                <a:latin typeface="微软雅黑" panose="020B0503020204020204" charset="-122"/>
                <a:ea typeface="微软雅黑" panose="020B0503020204020204" charset="-122"/>
                <a:cs typeface="Bebas Neue" charset="0"/>
                <a:sym typeface="Bebas Neue" charset="0"/>
              </a:rPr>
              <a:t>诺曼底登陆战后</a:t>
            </a:r>
            <a:r>
              <a:rPr lang="zh-CN" altLang="en-US" sz="4235" b="1" dirty="0">
                <a:latin typeface="微软雅黑" panose="020B0503020204020204" charset="-122"/>
                <a:ea typeface="微软雅黑" panose="020B0503020204020204" charset="-122"/>
                <a:cs typeface="Bebas Neue" charset="0"/>
                <a:sym typeface="Bebas Neue" charset="0"/>
              </a:rPr>
              <a:t>分析</a:t>
            </a:r>
            <a:endParaRPr lang="zh-CN" altLang="en-US" sz="4235" b="1" dirty="0">
              <a:latin typeface="微软雅黑" panose="020B0503020204020204" charset="-122"/>
              <a:ea typeface="微软雅黑" panose="020B0503020204020204" charset="-122"/>
              <a:cs typeface="Bebas Neue" charset="0"/>
              <a:sym typeface="Bebas Neue" charset="0"/>
            </a:endParaRPr>
          </a:p>
        </p:txBody>
      </p:sp>
      <p:sp>
        <p:nvSpPr>
          <p:cNvPr id="9" name="Rectangle 2"/>
          <p:cNvSpPr/>
          <p:nvPr/>
        </p:nvSpPr>
        <p:spPr bwMode="auto">
          <a:xfrm>
            <a:off x="1720634" y="3733808"/>
            <a:ext cx="8903130" cy="439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125000"/>
              </a:lnSpc>
              <a:spcBef>
                <a:spcPct val="0"/>
              </a:spcBef>
              <a:spcAft>
                <a:spcPct val="0"/>
              </a:spcAft>
            </a:pPr>
            <a:endParaRPr lang="en-US" altLang="zh-CN" sz="1270" dirty="0">
              <a:latin typeface="微软雅黑" panose="020B0503020204020204" charset="-122"/>
              <a:ea typeface="微软雅黑" panose="020B0503020204020204" charset="-122"/>
              <a:sym typeface="Gill Sans" charset="0"/>
            </a:endParaRPr>
          </a:p>
        </p:txBody>
      </p:sp>
      <p:sp>
        <p:nvSpPr>
          <p:cNvPr id="10" name="Freeform 6"/>
          <p:cNvSpPr>
            <a:spLocks noEditPoints="1"/>
          </p:cNvSpPr>
          <p:nvPr/>
        </p:nvSpPr>
        <p:spPr bwMode="auto">
          <a:xfrm>
            <a:off x="5867088" y="1764353"/>
            <a:ext cx="610221" cy="966412"/>
          </a:xfrm>
          <a:custGeom>
            <a:avLst/>
            <a:gdLst>
              <a:gd name="T0" fmla="*/ 47 w 94"/>
              <a:gd name="T1" fmla="*/ 0 h 151"/>
              <a:gd name="T2" fmla="*/ 0 w 94"/>
              <a:gd name="T3" fmla="*/ 47 h 151"/>
              <a:gd name="T4" fmla="*/ 47 w 94"/>
              <a:gd name="T5" fmla="*/ 151 h 151"/>
              <a:gd name="T6" fmla="*/ 94 w 94"/>
              <a:gd name="T7" fmla="*/ 47 h 151"/>
              <a:gd name="T8" fmla="*/ 47 w 94"/>
              <a:gd name="T9" fmla="*/ 0 h 151"/>
              <a:gd name="T10" fmla="*/ 47 w 94"/>
              <a:gd name="T11" fmla="*/ 73 h 151"/>
              <a:gd name="T12" fmla="*/ 22 w 94"/>
              <a:gd name="T13" fmla="*/ 48 h 151"/>
              <a:gd name="T14" fmla="*/ 47 w 94"/>
              <a:gd name="T15" fmla="*/ 23 h 151"/>
              <a:gd name="T16" fmla="*/ 72 w 94"/>
              <a:gd name="T17" fmla="*/ 48 h 151"/>
              <a:gd name="T18" fmla="*/ 47 w 94"/>
              <a:gd name="T19" fmla="*/ 7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151">
                <a:moveTo>
                  <a:pt x="47" y="0"/>
                </a:moveTo>
                <a:cubicBezTo>
                  <a:pt x="21" y="0"/>
                  <a:pt x="0" y="21"/>
                  <a:pt x="0" y="47"/>
                </a:cubicBezTo>
                <a:cubicBezTo>
                  <a:pt x="0" y="92"/>
                  <a:pt x="47" y="151"/>
                  <a:pt x="47" y="151"/>
                </a:cubicBezTo>
                <a:cubicBezTo>
                  <a:pt x="47" y="151"/>
                  <a:pt x="94" y="92"/>
                  <a:pt x="94" y="47"/>
                </a:cubicBezTo>
                <a:cubicBezTo>
                  <a:pt x="94" y="21"/>
                  <a:pt x="73" y="0"/>
                  <a:pt x="47" y="0"/>
                </a:cubicBezTo>
                <a:close/>
                <a:moveTo>
                  <a:pt x="47" y="73"/>
                </a:moveTo>
                <a:cubicBezTo>
                  <a:pt x="33" y="73"/>
                  <a:pt x="22" y="62"/>
                  <a:pt x="22" y="48"/>
                </a:cubicBezTo>
                <a:cubicBezTo>
                  <a:pt x="22" y="34"/>
                  <a:pt x="33" y="23"/>
                  <a:pt x="47" y="23"/>
                </a:cubicBezTo>
                <a:cubicBezTo>
                  <a:pt x="61" y="23"/>
                  <a:pt x="72" y="34"/>
                  <a:pt x="72" y="48"/>
                </a:cubicBezTo>
                <a:cubicBezTo>
                  <a:pt x="72" y="62"/>
                  <a:pt x="61" y="73"/>
                  <a:pt x="47" y="73"/>
                </a:cubicBezTo>
                <a:close/>
              </a:path>
            </a:pathLst>
          </a:custGeom>
          <a:gradFill>
            <a:gsLst>
              <a:gs pos="0">
                <a:srgbClr val="0F2437"/>
              </a:gs>
              <a:gs pos="50000">
                <a:srgbClr val="284D7A"/>
              </a:gs>
              <a:gs pos="100000">
                <a:srgbClr val="0F2437"/>
              </a:gs>
            </a:gsLst>
            <a:lin ang="5400000" scaled="0"/>
          </a:gradFill>
          <a:ln>
            <a:noFill/>
          </a:ln>
        </p:spPr>
        <p:txBody>
          <a:bodyPr vert="horz" wrap="square" lIns="96766" tIns="48383" rIns="96766" bIns="48383" numCol="1" anchor="t" anchorCtr="0" compatLnSpc="1"/>
          <a:lstStyle/>
          <a:p>
            <a:pPr defTabSz="1176655"/>
            <a:endParaRPr lang="en-US" sz="2435">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20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par>
                                <p:cTn id="8" presetID="16" presetClass="entr" presetSubtype="37" fill="hold" grpId="0" nodeType="withEffect" nodePh="1">
                                  <p:stCondLst>
                                    <p:cond delay="200"/>
                                  </p:stCondLst>
                                  <p:endCondLst>
                                    <p:cond evt="begin" delay="0">
                                      <p:tn val="8"/>
                                    </p:cond>
                                  </p:endCondLst>
                                  <p:childTnLst>
                                    <p:set>
                                      <p:cBhvr>
                                        <p:cTn id="9" dur="1" fill="hold">
                                          <p:stCondLst>
                                            <p:cond delay="0"/>
                                          </p:stCondLst>
                                        </p:cTn>
                                        <p:tgtEl>
                                          <p:spTgt spid="9"/>
                                        </p:tgtEl>
                                        <p:attrNameLst>
                                          <p:attrName>style.visibility</p:attrName>
                                        </p:attrNameLst>
                                      </p:cBhvr>
                                      <p:to>
                                        <p:strVal val="visible"/>
                                      </p:to>
                                    </p:set>
                                    <p:animEffect transition="in" filter="barn(outVertical)">
                                      <p:cBhvr>
                                        <p:cTn id="10" dur="500"/>
                                        <p:tgtEl>
                                          <p:spTgt spid="9"/>
                                        </p:tgtEl>
                                      </p:cBhvr>
                                    </p:animEffect>
                                  </p:childTnLst>
                                </p:cTn>
                              </p:par>
                              <p:par>
                                <p:cTn id="11" presetID="42" presetClass="entr" presetSubtype="0" fill="hold" grpId="0" nodeType="withEffect">
                                  <p:stCondLst>
                                    <p:cond delay="50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anim calcmode="lin" valueType="num">
                                      <p:cBhvr>
                                        <p:cTn id="14" dur="500" fill="hold"/>
                                        <p:tgtEl>
                                          <p:spTgt spid="10"/>
                                        </p:tgtEl>
                                        <p:attrNameLst>
                                          <p:attrName>ppt_x</p:attrName>
                                        </p:attrNameLst>
                                      </p:cBhvr>
                                      <p:tavLst>
                                        <p:tav tm="0">
                                          <p:val>
                                            <p:strVal val="#ppt_x"/>
                                          </p:val>
                                        </p:tav>
                                        <p:tav tm="100000">
                                          <p:val>
                                            <p:strVal val="#ppt_x"/>
                                          </p:val>
                                        </p:tav>
                                      </p:tavLst>
                                    </p:anim>
                                    <p:anim calcmode="lin" valueType="num">
                                      <p:cBhvr>
                                        <p:cTn id="15" dur="5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10"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sp>
        <p:nvSpPr>
          <p:cNvPr id="23554" name="矩形 14"/>
          <p:cNvSpPr/>
          <p:nvPr/>
        </p:nvSpPr>
        <p:spPr>
          <a:xfrm>
            <a:off x="248920" y="381000"/>
            <a:ext cx="11551920" cy="604520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6" name="文本框 5"/>
          <p:cNvSpPr txBox="1"/>
          <p:nvPr/>
        </p:nvSpPr>
        <p:spPr>
          <a:xfrm>
            <a:off x="1104900" y="480060"/>
            <a:ext cx="8761730" cy="5354320"/>
          </a:xfrm>
          <a:prstGeom prst="rect">
            <a:avLst/>
          </a:prstGeom>
          <a:noFill/>
        </p:spPr>
        <p:txBody>
          <a:bodyPr wrap="square" rtlCol="0">
            <a:spAutoFit/>
          </a:bodyPr>
          <a:p>
            <a:r>
              <a:rPr lang="zh-CN" altLang="en-US" sz="5400">
                <a:solidFill>
                  <a:srgbClr val="FF0000"/>
                </a:solidFill>
              </a:rPr>
              <a:t>战争结果</a:t>
            </a:r>
            <a:endParaRPr lang="zh-CN" altLang="en-US" sz="5400">
              <a:solidFill>
                <a:srgbClr val="FF0000"/>
              </a:solidFill>
            </a:endParaRPr>
          </a:p>
          <a:p>
            <a:r>
              <a:rPr lang="zh-CN" altLang="en-US" sz="3200"/>
              <a:t>美国：29,000人阵亡， 101,600人受伤或失踪；</a:t>
            </a:r>
            <a:endParaRPr lang="zh-CN" altLang="en-US" sz="3200"/>
          </a:p>
          <a:p>
            <a:r>
              <a:rPr lang="zh-CN" altLang="en-US" sz="3200"/>
              <a:t>英国：11,000人阵亡， 54,000 人受伤或失踪；</a:t>
            </a:r>
            <a:endParaRPr lang="zh-CN" altLang="en-US" sz="3200"/>
          </a:p>
          <a:p>
            <a:r>
              <a:rPr lang="zh-CN" altLang="en-US" sz="3200"/>
              <a:t>加拿大：5,000人阵亡， 13,000 人受伤或失踪；</a:t>
            </a:r>
            <a:endParaRPr lang="zh-CN" altLang="en-US" sz="3200"/>
          </a:p>
          <a:p>
            <a:r>
              <a:rPr lang="zh-CN" altLang="en-US" sz="3200"/>
              <a:t>法国：12,200平民死亡或失踪</a:t>
            </a:r>
            <a:endParaRPr lang="zh-CN" altLang="en-US" sz="3200"/>
          </a:p>
          <a:p>
            <a:r>
              <a:rPr lang="zh-CN" altLang="en-US" sz="3200"/>
              <a:t>德国：23,019人阵亡， 67,060人受伤，198,616人失踪或被俘</a:t>
            </a:r>
            <a:endParaRPr lang="zh-CN" altLang="en-US" sz="3200"/>
          </a:p>
          <a:p>
            <a:r>
              <a:rPr lang="zh-CN" altLang="en-US" sz="3200">
                <a:sym typeface="+mn-ea"/>
              </a:rPr>
              <a:t>海军损失1艘战列舰，3艘巡洋舰，8艘驱逐舰，3艘护卫舰和48艘其他舰船。</a:t>
            </a:r>
            <a:endParaRPr lang="zh-CN" altLang="en-US" sz="3200"/>
          </a:p>
          <a:p>
            <a:endParaRPr lang="zh-CN" altLang="en-US" sz="32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sp>
        <p:nvSpPr>
          <p:cNvPr id="23554" name="矩形 14"/>
          <p:cNvSpPr/>
          <p:nvPr/>
        </p:nvSpPr>
        <p:spPr>
          <a:xfrm>
            <a:off x="248920" y="381000"/>
            <a:ext cx="11551920" cy="604520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4" name="文本框 3"/>
          <p:cNvSpPr txBox="1"/>
          <p:nvPr/>
        </p:nvSpPr>
        <p:spPr>
          <a:xfrm>
            <a:off x="248920" y="381000"/>
            <a:ext cx="11552555" cy="5815965"/>
          </a:xfrm>
          <a:prstGeom prst="rect">
            <a:avLst/>
          </a:prstGeom>
          <a:noFill/>
        </p:spPr>
        <p:txBody>
          <a:bodyPr wrap="square" rtlCol="0">
            <a:spAutoFit/>
          </a:bodyPr>
          <a:p>
            <a:pPr algn="ctr"/>
            <a:r>
              <a:rPr lang="en-US" altLang="zh-CN" sz="4000">
                <a:solidFill>
                  <a:srgbClr val="FF0000"/>
                </a:solidFill>
              </a:rPr>
              <a:t> </a:t>
            </a:r>
            <a:r>
              <a:rPr lang="zh-CN" altLang="en-US" sz="4400">
                <a:solidFill>
                  <a:srgbClr val="FF0000"/>
                </a:solidFill>
              </a:rPr>
              <a:t>获胜原因</a:t>
            </a:r>
            <a:endParaRPr lang="zh-CN" altLang="en-US" sz="4400">
              <a:solidFill>
                <a:srgbClr val="FF0000"/>
              </a:solidFill>
            </a:endParaRPr>
          </a:p>
          <a:p>
            <a:r>
              <a:rPr lang="zh-CN" altLang="en-US" sz="2800">
                <a:solidFill>
                  <a:srgbClr val="00B0F0"/>
                </a:solidFill>
              </a:rPr>
              <a:t>一、成功组织了战略欺骗，使得德军统帅部判断错误。</a:t>
            </a:r>
            <a:endParaRPr lang="zh-CN" altLang="en-US" sz="2800">
              <a:solidFill>
                <a:srgbClr val="00B0F0"/>
              </a:solidFill>
            </a:endParaRPr>
          </a:p>
          <a:p>
            <a:r>
              <a:rPr lang="zh-CN" altLang="en-US" sz="2800">
                <a:solidFill>
                  <a:srgbClr val="00B0F0"/>
                </a:solidFill>
              </a:rPr>
              <a:t>二、掌握绝对制空、制海权。</a:t>
            </a:r>
            <a:endParaRPr lang="zh-CN" altLang="en-US" sz="2800">
              <a:solidFill>
                <a:srgbClr val="00B0F0"/>
              </a:solidFill>
            </a:endParaRPr>
          </a:p>
          <a:p>
            <a:r>
              <a:rPr lang="zh-CN" altLang="en-US" sz="2400"/>
              <a:t>盟军投入作战的飞机达13700架，军舰9000艘，是德国飞机、军舰的数十倍。</a:t>
            </a:r>
            <a:endParaRPr lang="zh-CN" altLang="en-US" sz="2400"/>
          </a:p>
          <a:p>
            <a:r>
              <a:rPr lang="zh-CN" altLang="en-US" sz="2800">
                <a:solidFill>
                  <a:srgbClr val="00B0F0"/>
                </a:solidFill>
              </a:rPr>
              <a:t>三、充足的物资准备和周密的侦察保障。</a:t>
            </a:r>
            <a:endParaRPr lang="zh-CN" altLang="en-US" sz="2800">
              <a:solidFill>
                <a:srgbClr val="00B0F0"/>
              </a:solidFill>
            </a:endParaRPr>
          </a:p>
          <a:p>
            <a:r>
              <a:rPr lang="zh-CN" altLang="en-US" sz="2400"/>
              <a:t>盟军为确保登陆成功，进行了长达近一年的准备，而且参战部队多，装备全，登陆前盟军作战物资和装备器材的准备十分充足。</a:t>
            </a:r>
            <a:endParaRPr lang="zh-CN" altLang="en-US" sz="2400"/>
          </a:p>
          <a:p>
            <a:r>
              <a:rPr lang="zh-CN" altLang="en-US" sz="2800">
                <a:solidFill>
                  <a:srgbClr val="00B0F0"/>
                </a:solidFill>
              </a:rPr>
              <a:t>四、逼真的战前训练。</a:t>
            </a:r>
            <a:endParaRPr lang="zh-CN" altLang="en-US" sz="2800">
              <a:solidFill>
                <a:srgbClr val="00B0F0"/>
              </a:solidFill>
            </a:endParaRPr>
          </a:p>
          <a:p>
            <a:r>
              <a:rPr lang="zh-CN" altLang="en-US" sz="2400"/>
              <a:t>由于登陆作战是一种极为复杂的作战样式，盟军在登陆前对参战部队的组织和行动进行了反复多次近似实战的模拟演练，以使部队尽快掌握相关的作战技能，提高了部队战斗力。</a:t>
            </a:r>
            <a:endParaRPr lang="zh-CN" altLang="en-US" sz="2400"/>
          </a:p>
          <a:p>
            <a:r>
              <a:rPr lang="zh-CN" altLang="en-US" sz="2400">
                <a:solidFill>
                  <a:srgbClr val="00B0F0"/>
                </a:solidFill>
              </a:rPr>
              <a:t>五、恶劣天气的影响。</a:t>
            </a:r>
            <a:endParaRPr lang="zh-CN" altLang="en-US" sz="2400">
              <a:solidFill>
                <a:srgbClr val="00B0F0"/>
              </a:solidFill>
            </a:endParaRPr>
          </a:p>
          <a:p>
            <a:r>
              <a:rPr lang="zh-CN" altLang="en-US" sz="2400"/>
              <a:t>由于恶劣天气的影响，使德军丧失了必要的警惕，增加了登陆的突然性。</a:t>
            </a:r>
            <a:endParaRPr lang="zh-CN" altLang="en-US" sz="2400"/>
          </a:p>
          <a:p>
            <a:endParaRPr lang="zh-CN" altLang="en-US" sz="2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23554" name="矩形 14"/>
          <p:cNvSpPr/>
          <p:nvPr/>
        </p:nvSpPr>
        <p:spPr>
          <a:xfrm>
            <a:off x="248920" y="381000"/>
            <a:ext cx="11551920" cy="604520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4" name="文本框 3"/>
          <p:cNvSpPr txBox="1"/>
          <p:nvPr/>
        </p:nvSpPr>
        <p:spPr>
          <a:xfrm>
            <a:off x="248920" y="381000"/>
            <a:ext cx="4638040" cy="6431280"/>
          </a:xfrm>
          <a:prstGeom prst="rect">
            <a:avLst/>
          </a:prstGeom>
          <a:noFill/>
        </p:spPr>
        <p:txBody>
          <a:bodyPr wrap="square" rtlCol="0">
            <a:spAutoFit/>
          </a:bodyPr>
          <a:p>
            <a:pPr algn="ctr"/>
            <a:r>
              <a:rPr lang="zh-CN" altLang="en-US" sz="4800">
                <a:solidFill>
                  <a:srgbClr val="FF0000"/>
                </a:solidFill>
              </a:rPr>
              <a:t>战争意义</a:t>
            </a:r>
            <a:endParaRPr lang="zh-CN" altLang="en-US" sz="4800">
              <a:solidFill>
                <a:srgbClr val="FF0000"/>
              </a:solidFill>
            </a:endParaRPr>
          </a:p>
          <a:p>
            <a:pPr algn="l"/>
            <a:r>
              <a:rPr lang="zh-CN" altLang="en-US" sz="2800"/>
              <a:t>诺曼底登陆的胜利，宣告了盟军在欧洲大陆第二战场的开辟，</a:t>
            </a:r>
            <a:r>
              <a:rPr lang="zh-CN" altLang="en-US" sz="2800">
                <a:sym typeface="+mn-ea"/>
              </a:rPr>
              <a:t>彻底粉碎了德军企图以西线部队挫败美英登陆后再抽出50个师转用于苏联战场的如意算盘。</a:t>
            </a:r>
            <a:r>
              <a:rPr lang="zh-CN" altLang="en-US" sz="2800"/>
              <a:t>意味着纳粹德国陷入两面作战，减轻了苏军的压力，迫使法西斯德国提前无条件投降。美军从而把主力投入太平洋对日全力作战，加快了第二次世界大战的结束。</a:t>
            </a:r>
            <a:endParaRPr lang="zh-CN" altLang="en-US" sz="2800"/>
          </a:p>
          <a:p>
            <a:pPr algn="l"/>
            <a:endParaRPr lang="zh-CN" altLang="en-US" sz="2800"/>
          </a:p>
        </p:txBody>
      </p:sp>
      <p:pic>
        <p:nvPicPr>
          <p:cNvPr id="7" name="内容占位符 6" descr="15458941cc1abba1815f1f36c221ce03"/>
          <p:cNvPicPr>
            <a:picLocks noChangeAspect="1"/>
          </p:cNvPicPr>
          <p:nvPr>
            <p:ph idx="1"/>
          </p:nvPr>
        </p:nvPicPr>
        <p:blipFill>
          <a:blip r:embed="rId1"/>
          <a:stretch>
            <a:fillRect/>
          </a:stretch>
        </p:blipFill>
        <p:spPr>
          <a:xfrm>
            <a:off x="5037455" y="724535"/>
            <a:ext cx="6478270" cy="498411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627671" y="2348500"/>
            <a:ext cx="4653280" cy="1527175"/>
          </a:xfrm>
          <a:prstGeom prst="rect">
            <a:avLst/>
          </a:prstGeom>
          <a:noFill/>
        </p:spPr>
        <p:txBody>
          <a:bodyPr wrap="none" rtlCol="0">
            <a:spAutoFit/>
          </a:bodyPr>
          <a:lstStyle/>
          <a:p>
            <a:r>
              <a:rPr lang="zh-CN" altLang="en-US" sz="8800" b="1" dirty="0">
                <a:solidFill>
                  <a:schemeClr val="bg1"/>
                </a:solidFill>
                <a:latin typeface="微软雅黑" panose="020B0503020204020204" charset="-122"/>
                <a:ea typeface="微软雅黑" panose="020B0503020204020204" charset="-122"/>
              </a:rPr>
              <a:t>感谢聆听</a:t>
            </a:r>
            <a:endParaRPr lang="zh-CN" altLang="en-US" sz="8800" b="1" dirty="0">
              <a:solidFill>
                <a:schemeClr val="bg1"/>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110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矩形 14"/>
          <p:cNvSpPr/>
          <p:nvPr/>
        </p:nvSpPr>
        <p:spPr>
          <a:xfrm>
            <a:off x="322263" y="881063"/>
            <a:ext cx="11552237" cy="556895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sp>
        <p:nvSpPr>
          <p:cNvPr id="24579" name="文本框 15"/>
          <p:cNvSpPr/>
          <p:nvPr/>
        </p:nvSpPr>
        <p:spPr>
          <a:xfrm>
            <a:off x="4919604" y="149603"/>
            <a:ext cx="2244525" cy="584775"/>
          </a:xfrm>
          <a:prstGeom prst="rect">
            <a:avLst/>
          </a:prstGeom>
          <a:noFill/>
          <a:ln w="9525">
            <a:noFill/>
          </a:ln>
        </p:spPr>
        <p:txBody>
          <a:bodyPr wrap="none">
            <a:spAutoFit/>
          </a:bodyPr>
          <a:lstStyle/>
          <a:p>
            <a:pPr lvl="0" algn="l">
              <a:lnSpc>
                <a:spcPct val="100000"/>
              </a:lnSpc>
            </a:pPr>
            <a:r>
              <a:rPr lang="zh-CN" altLang="en-US" sz="3200" b="1" dirty="0">
                <a:solidFill>
                  <a:schemeClr val="bg1"/>
                </a:solidFill>
                <a:latin typeface="黑体" panose="02010609060101010101" charset="-122"/>
                <a:ea typeface="黑体" panose="02010609060101010101" charset="-122"/>
                <a:sym typeface="+mn-ea"/>
              </a:rPr>
              <a:t>诺曼底登陆</a:t>
            </a:r>
            <a:endParaRPr lang="en-US" altLang="x-none" sz="2800" b="1" dirty="0">
              <a:solidFill>
                <a:schemeClr val="bg1"/>
              </a:solidFill>
              <a:latin typeface="方正姚体" panose="02010601030101010101" pitchFamily="2" charset="-122"/>
              <a:ea typeface="宋体" panose="02010600030101010101" pitchFamily="2" charset="-122"/>
              <a:sym typeface="方正姚体" panose="02010601030101010101" pitchFamily="2" charset="-122"/>
            </a:endParaRPr>
          </a:p>
        </p:txBody>
      </p:sp>
      <p:sp>
        <p:nvSpPr>
          <p:cNvPr id="13324" name="直接连接符 11"/>
          <p:cNvSpPr/>
          <p:nvPr/>
        </p:nvSpPr>
        <p:spPr>
          <a:xfrm rot="5400000">
            <a:off x="2759710" y="2453640"/>
            <a:ext cx="431800" cy="0"/>
          </a:xfrm>
          <a:prstGeom prst="line">
            <a:avLst/>
          </a:prstGeom>
          <a:ln w="12700" cap="flat" cmpd="sng">
            <a:solidFill>
              <a:srgbClr val="2F2637"/>
            </a:solidFill>
            <a:prstDash val="sysDash"/>
            <a:miter/>
            <a:headEnd type="none" w="med" len="med"/>
            <a:tailEnd type="none" w="med" len="med"/>
          </a:ln>
        </p:spPr>
      </p:sp>
      <p:sp>
        <p:nvSpPr>
          <p:cNvPr id="13325" name="直接连接符 14"/>
          <p:cNvSpPr/>
          <p:nvPr/>
        </p:nvSpPr>
        <p:spPr>
          <a:xfrm rot="10800000">
            <a:off x="2975610" y="2663190"/>
            <a:ext cx="1439863" cy="1588"/>
          </a:xfrm>
          <a:prstGeom prst="line">
            <a:avLst/>
          </a:prstGeom>
          <a:ln w="12700" cap="flat" cmpd="sng">
            <a:solidFill>
              <a:srgbClr val="2F2637"/>
            </a:solidFill>
            <a:prstDash val="sysDash"/>
            <a:miter/>
            <a:headEnd type="none" w="med" len="med"/>
            <a:tailEnd type="none" w="med" len="med"/>
          </a:ln>
        </p:spPr>
      </p:sp>
      <p:sp>
        <p:nvSpPr>
          <p:cNvPr id="13326" name="椭圆 18"/>
          <p:cNvSpPr/>
          <p:nvPr/>
        </p:nvSpPr>
        <p:spPr>
          <a:xfrm>
            <a:off x="2920048" y="2144078"/>
            <a:ext cx="111125" cy="111125"/>
          </a:xfrm>
          <a:prstGeom prst="ellipse">
            <a:avLst/>
          </a:prstGeom>
          <a:solidFill>
            <a:srgbClr val="2F2637"/>
          </a:solidFill>
          <a:ln w="9525">
            <a:noFill/>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grpSp>
        <p:nvGrpSpPr>
          <p:cNvPr id="13327" name="组合 19"/>
          <p:cNvGrpSpPr/>
          <p:nvPr/>
        </p:nvGrpSpPr>
        <p:grpSpPr>
          <a:xfrm flipV="1">
            <a:off x="1808798" y="3471228"/>
            <a:ext cx="1439862" cy="431800"/>
            <a:chOff x="0" y="0"/>
            <a:chExt cx="1440000" cy="432000"/>
          </a:xfrm>
        </p:grpSpPr>
        <p:sp>
          <p:nvSpPr>
            <p:cNvPr id="13328" name="直接连接符 20"/>
            <p:cNvSpPr/>
            <p:nvPr/>
          </p:nvSpPr>
          <p:spPr>
            <a:xfrm rot="5400000">
              <a:off x="-215999" y="215998"/>
              <a:ext cx="432000" cy="1"/>
            </a:xfrm>
            <a:prstGeom prst="line">
              <a:avLst/>
            </a:prstGeom>
            <a:ln w="12700" cap="flat" cmpd="sng">
              <a:solidFill>
                <a:srgbClr val="2F2637"/>
              </a:solidFill>
              <a:prstDash val="sysDash"/>
              <a:miter/>
              <a:headEnd type="none" w="med" len="med"/>
              <a:tailEnd type="none" w="med" len="med"/>
            </a:ln>
          </p:spPr>
        </p:sp>
        <p:sp>
          <p:nvSpPr>
            <p:cNvPr id="13329" name="直接连接符 21"/>
            <p:cNvSpPr/>
            <p:nvPr/>
          </p:nvSpPr>
          <p:spPr>
            <a:xfrm rot="10800000">
              <a:off x="0" y="426195"/>
              <a:ext cx="1440000" cy="1"/>
            </a:xfrm>
            <a:prstGeom prst="line">
              <a:avLst/>
            </a:prstGeom>
            <a:ln w="12700" cap="flat" cmpd="sng">
              <a:solidFill>
                <a:srgbClr val="2F2637"/>
              </a:solidFill>
              <a:prstDash val="sysDash"/>
              <a:miter/>
              <a:headEnd type="none" w="med" len="med"/>
              <a:tailEnd type="none" w="med" len="med"/>
            </a:ln>
          </p:spPr>
        </p:sp>
      </p:grpSp>
      <p:grpSp>
        <p:nvGrpSpPr>
          <p:cNvPr id="13330" name="组合 22"/>
          <p:cNvGrpSpPr/>
          <p:nvPr/>
        </p:nvGrpSpPr>
        <p:grpSpPr>
          <a:xfrm flipV="1">
            <a:off x="3248660" y="4361815"/>
            <a:ext cx="1146175" cy="431800"/>
            <a:chOff x="0" y="0"/>
            <a:chExt cx="1440000" cy="432000"/>
          </a:xfrm>
        </p:grpSpPr>
        <p:sp>
          <p:nvSpPr>
            <p:cNvPr id="13331" name="直接连接符 23"/>
            <p:cNvSpPr/>
            <p:nvPr/>
          </p:nvSpPr>
          <p:spPr>
            <a:xfrm rot="5400000">
              <a:off x="-215999" y="215998"/>
              <a:ext cx="432000" cy="1"/>
            </a:xfrm>
            <a:prstGeom prst="line">
              <a:avLst/>
            </a:prstGeom>
            <a:ln w="12700" cap="flat" cmpd="sng">
              <a:solidFill>
                <a:srgbClr val="2F2637"/>
              </a:solidFill>
              <a:prstDash val="sysDash"/>
              <a:miter/>
              <a:headEnd type="none" w="med" len="med"/>
              <a:tailEnd type="none" w="med" len="med"/>
            </a:ln>
          </p:spPr>
        </p:sp>
        <p:sp>
          <p:nvSpPr>
            <p:cNvPr id="13332" name="直接连接符 24"/>
            <p:cNvSpPr/>
            <p:nvPr/>
          </p:nvSpPr>
          <p:spPr>
            <a:xfrm rot="10800000">
              <a:off x="0" y="426195"/>
              <a:ext cx="1440000" cy="1"/>
            </a:xfrm>
            <a:prstGeom prst="line">
              <a:avLst/>
            </a:prstGeom>
            <a:ln w="12700" cap="flat" cmpd="sng">
              <a:solidFill>
                <a:srgbClr val="2F2637"/>
              </a:solidFill>
              <a:prstDash val="sysDash"/>
              <a:miter/>
              <a:headEnd type="none" w="med" len="med"/>
              <a:tailEnd type="none" w="med" len="med"/>
            </a:ln>
          </p:spPr>
        </p:sp>
      </p:grpSp>
      <p:grpSp>
        <p:nvGrpSpPr>
          <p:cNvPr id="13336" name="组合 28"/>
          <p:cNvGrpSpPr/>
          <p:nvPr/>
        </p:nvGrpSpPr>
        <p:grpSpPr>
          <a:xfrm flipV="1">
            <a:off x="6706235" y="1866265"/>
            <a:ext cx="803275" cy="431800"/>
            <a:chOff x="0" y="0"/>
            <a:chExt cx="1440000" cy="432000"/>
          </a:xfrm>
        </p:grpSpPr>
        <p:sp>
          <p:nvSpPr>
            <p:cNvPr id="13337" name="直接连接符 31"/>
            <p:cNvSpPr/>
            <p:nvPr/>
          </p:nvSpPr>
          <p:spPr>
            <a:xfrm rot="5400000">
              <a:off x="-215999" y="215998"/>
              <a:ext cx="432000" cy="1"/>
            </a:xfrm>
            <a:prstGeom prst="line">
              <a:avLst/>
            </a:prstGeom>
            <a:ln w="12700" cap="flat" cmpd="sng">
              <a:solidFill>
                <a:srgbClr val="2F2637"/>
              </a:solidFill>
              <a:prstDash val="sysDash"/>
              <a:miter/>
              <a:headEnd type="none" w="med" len="med"/>
              <a:tailEnd type="none" w="med" len="med"/>
            </a:ln>
          </p:spPr>
        </p:sp>
        <p:sp>
          <p:nvSpPr>
            <p:cNvPr id="13338" name="直接连接符 32"/>
            <p:cNvSpPr/>
            <p:nvPr/>
          </p:nvSpPr>
          <p:spPr>
            <a:xfrm rot="10800000">
              <a:off x="0" y="426195"/>
              <a:ext cx="1440000" cy="1"/>
            </a:xfrm>
            <a:prstGeom prst="line">
              <a:avLst/>
            </a:prstGeom>
            <a:ln w="12700" cap="flat" cmpd="sng">
              <a:solidFill>
                <a:srgbClr val="2F2637"/>
              </a:solidFill>
              <a:prstDash val="sysDash"/>
              <a:miter/>
              <a:headEnd type="none" w="med" len="med"/>
              <a:tailEnd type="none" w="med" len="med"/>
            </a:ln>
          </p:spPr>
        </p:sp>
      </p:grpSp>
      <p:grpSp>
        <p:nvGrpSpPr>
          <p:cNvPr id="13339" name="组合 33"/>
          <p:cNvGrpSpPr/>
          <p:nvPr/>
        </p:nvGrpSpPr>
        <p:grpSpPr>
          <a:xfrm>
            <a:off x="7279323" y="4379278"/>
            <a:ext cx="801687" cy="642937"/>
            <a:chOff x="0" y="0"/>
            <a:chExt cx="1440000" cy="432000"/>
          </a:xfrm>
        </p:grpSpPr>
        <p:sp>
          <p:nvSpPr>
            <p:cNvPr id="13340" name="直接连接符 34"/>
            <p:cNvSpPr/>
            <p:nvPr/>
          </p:nvSpPr>
          <p:spPr>
            <a:xfrm rot="5400000">
              <a:off x="-215999" y="215998"/>
              <a:ext cx="432000" cy="1"/>
            </a:xfrm>
            <a:prstGeom prst="line">
              <a:avLst/>
            </a:prstGeom>
            <a:ln w="12700" cap="flat" cmpd="sng">
              <a:solidFill>
                <a:srgbClr val="2F2637"/>
              </a:solidFill>
              <a:prstDash val="sysDash"/>
              <a:miter/>
              <a:headEnd type="none" w="med" len="med"/>
              <a:tailEnd type="none" w="med" len="med"/>
            </a:ln>
          </p:spPr>
        </p:sp>
        <p:sp>
          <p:nvSpPr>
            <p:cNvPr id="13341" name="直接连接符 35"/>
            <p:cNvSpPr/>
            <p:nvPr/>
          </p:nvSpPr>
          <p:spPr>
            <a:xfrm rot="10800000">
              <a:off x="0" y="426195"/>
              <a:ext cx="1440000" cy="1"/>
            </a:xfrm>
            <a:prstGeom prst="line">
              <a:avLst/>
            </a:prstGeom>
            <a:ln w="12700" cap="flat" cmpd="sng">
              <a:solidFill>
                <a:srgbClr val="2F2637"/>
              </a:solidFill>
              <a:prstDash val="sysDash"/>
              <a:miter/>
              <a:headEnd type="none" w="med" len="med"/>
              <a:tailEnd type="none" w="med" len="med"/>
            </a:ln>
          </p:spPr>
        </p:sp>
      </p:grpSp>
      <p:sp>
        <p:nvSpPr>
          <p:cNvPr id="13342" name="椭圆 36"/>
          <p:cNvSpPr/>
          <p:nvPr/>
        </p:nvSpPr>
        <p:spPr>
          <a:xfrm>
            <a:off x="1751648" y="3899853"/>
            <a:ext cx="111125" cy="111125"/>
          </a:xfrm>
          <a:prstGeom prst="ellipse">
            <a:avLst/>
          </a:prstGeom>
          <a:solidFill>
            <a:srgbClr val="2F2637"/>
          </a:solidFill>
          <a:ln w="9525">
            <a:noFill/>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sp>
        <p:nvSpPr>
          <p:cNvPr id="13343" name="椭圆 37"/>
          <p:cNvSpPr/>
          <p:nvPr/>
        </p:nvSpPr>
        <p:spPr>
          <a:xfrm>
            <a:off x="3191510" y="4782503"/>
            <a:ext cx="111125" cy="111125"/>
          </a:xfrm>
          <a:prstGeom prst="ellipse">
            <a:avLst/>
          </a:prstGeom>
          <a:solidFill>
            <a:srgbClr val="2F2637"/>
          </a:solidFill>
          <a:ln w="9525">
            <a:noFill/>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sp>
        <p:nvSpPr>
          <p:cNvPr id="13344" name="椭圆 38"/>
          <p:cNvSpPr/>
          <p:nvPr/>
        </p:nvSpPr>
        <p:spPr>
          <a:xfrm>
            <a:off x="8063548" y="4966653"/>
            <a:ext cx="111125" cy="111125"/>
          </a:xfrm>
          <a:prstGeom prst="ellipse">
            <a:avLst/>
          </a:prstGeom>
          <a:solidFill>
            <a:srgbClr val="2F2637"/>
          </a:solidFill>
          <a:ln w="9525">
            <a:noFill/>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sp>
        <p:nvSpPr>
          <p:cNvPr id="13346" name="椭圆 40"/>
          <p:cNvSpPr/>
          <p:nvPr/>
        </p:nvSpPr>
        <p:spPr>
          <a:xfrm>
            <a:off x="7509510" y="1810703"/>
            <a:ext cx="111125" cy="111125"/>
          </a:xfrm>
          <a:prstGeom prst="ellipse">
            <a:avLst/>
          </a:prstGeom>
          <a:solidFill>
            <a:srgbClr val="2F2637"/>
          </a:solidFill>
          <a:ln w="9525">
            <a:noFill/>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sp>
        <p:nvSpPr>
          <p:cNvPr id="13347" name="六边形 41"/>
          <p:cNvSpPr/>
          <p:nvPr/>
        </p:nvSpPr>
        <p:spPr>
          <a:xfrm rot="5400000">
            <a:off x="6420485" y="2977515"/>
            <a:ext cx="1746250" cy="1504950"/>
          </a:xfrm>
          <a:prstGeom prst="hexagon">
            <a:avLst>
              <a:gd name="adj" fmla="val 29668"/>
              <a:gd name="vf" fmla="val 115470"/>
            </a:avLst>
          </a:prstGeom>
          <a:gradFill>
            <a:gsLst>
              <a:gs pos="0">
                <a:srgbClr val="0F2437"/>
              </a:gs>
              <a:gs pos="50000">
                <a:srgbClr val="284D7A"/>
              </a:gs>
              <a:gs pos="100000">
                <a:srgbClr val="0F2437"/>
              </a:gs>
            </a:gsLst>
            <a:lin ang="5400000" scaled="0"/>
          </a:gradFill>
          <a:ln w="9525">
            <a:noFill/>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sp>
        <p:nvSpPr>
          <p:cNvPr id="13348" name="六边形 42"/>
          <p:cNvSpPr/>
          <p:nvPr/>
        </p:nvSpPr>
        <p:spPr>
          <a:xfrm rot="5400000">
            <a:off x="4140835" y="2058353"/>
            <a:ext cx="1922463" cy="1655762"/>
          </a:xfrm>
          <a:prstGeom prst="hexagon">
            <a:avLst>
              <a:gd name="adj" fmla="val 29693"/>
              <a:gd name="vf" fmla="val 115470"/>
            </a:avLst>
          </a:prstGeom>
          <a:gradFill>
            <a:gsLst>
              <a:gs pos="0">
                <a:srgbClr val="0F2437"/>
              </a:gs>
              <a:gs pos="50000">
                <a:srgbClr val="284D7A"/>
              </a:gs>
              <a:gs pos="100000">
                <a:srgbClr val="0F2437"/>
              </a:gs>
            </a:gsLst>
            <a:lin ang="5400000" scaled="0"/>
          </a:gradFill>
          <a:ln w="12700" cap="flat" cmpd="sng">
            <a:solidFill>
              <a:srgbClr val="2F2637">
                <a:alpha val="59000"/>
              </a:srgbClr>
            </a:solidFill>
            <a:prstDash val="solid"/>
            <a:miter/>
            <a:headEnd type="none" w="med" len="med"/>
            <a:tailEnd type="none" w="med" len="med"/>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sp>
        <p:nvSpPr>
          <p:cNvPr id="13349" name="六边形 43"/>
          <p:cNvSpPr/>
          <p:nvPr/>
        </p:nvSpPr>
        <p:spPr>
          <a:xfrm rot="5400000">
            <a:off x="5964873" y="2191703"/>
            <a:ext cx="1108075" cy="954087"/>
          </a:xfrm>
          <a:prstGeom prst="hexagon">
            <a:avLst>
              <a:gd name="adj" fmla="val 29695"/>
              <a:gd name="vf" fmla="val 115470"/>
            </a:avLst>
          </a:prstGeom>
          <a:gradFill>
            <a:gsLst>
              <a:gs pos="0">
                <a:srgbClr val="0F2437"/>
              </a:gs>
              <a:gs pos="50000">
                <a:srgbClr val="284D7A"/>
              </a:gs>
              <a:gs pos="100000">
                <a:srgbClr val="0F2437"/>
              </a:gs>
            </a:gsLst>
            <a:lin ang="5400000" scaled="0"/>
          </a:gradFill>
          <a:ln w="9525">
            <a:noFill/>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sp>
        <p:nvSpPr>
          <p:cNvPr id="13350" name="六边形 44"/>
          <p:cNvSpPr/>
          <p:nvPr/>
        </p:nvSpPr>
        <p:spPr>
          <a:xfrm rot="5400000">
            <a:off x="3640773" y="3560128"/>
            <a:ext cx="1219200" cy="1049337"/>
          </a:xfrm>
          <a:prstGeom prst="hexagon">
            <a:avLst>
              <a:gd name="adj" fmla="val 29713"/>
              <a:gd name="vf" fmla="val 115470"/>
            </a:avLst>
          </a:prstGeom>
          <a:gradFill>
            <a:gsLst>
              <a:gs pos="0">
                <a:srgbClr val="0F2437"/>
              </a:gs>
              <a:gs pos="50000">
                <a:srgbClr val="284D7A"/>
              </a:gs>
              <a:gs pos="100000">
                <a:srgbClr val="0F2437"/>
              </a:gs>
            </a:gsLst>
            <a:lin ang="5400000" scaled="0"/>
          </a:gradFill>
          <a:ln w="12700" cap="flat" cmpd="sng">
            <a:solidFill>
              <a:srgbClr val="262626">
                <a:alpha val="59000"/>
              </a:srgbClr>
            </a:solidFill>
            <a:prstDash val="solid"/>
            <a:miter/>
            <a:headEnd type="none" w="med" len="med"/>
            <a:tailEnd type="none" w="med" len="med"/>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sp>
        <p:nvSpPr>
          <p:cNvPr id="13351" name="六边形 45"/>
          <p:cNvSpPr/>
          <p:nvPr/>
        </p:nvSpPr>
        <p:spPr>
          <a:xfrm rot="5400000">
            <a:off x="2767648" y="3071178"/>
            <a:ext cx="971550" cy="838200"/>
          </a:xfrm>
          <a:prstGeom prst="hexagon">
            <a:avLst>
              <a:gd name="adj" fmla="val 29648"/>
              <a:gd name="vf" fmla="val 115470"/>
            </a:avLst>
          </a:prstGeom>
          <a:gradFill>
            <a:gsLst>
              <a:gs pos="0">
                <a:srgbClr val="0F2437"/>
              </a:gs>
              <a:gs pos="50000">
                <a:srgbClr val="284D7A"/>
              </a:gs>
              <a:gs pos="100000">
                <a:srgbClr val="0F2437"/>
              </a:gs>
            </a:gsLst>
            <a:lin ang="5400000" scaled="0"/>
          </a:gradFill>
          <a:ln w="9525">
            <a:noFill/>
          </a:ln>
        </p:spPr>
        <p:txBody>
          <a:bodyPr anchor="ctr"/>
          <a:lstStyle/>
          <a:p>
            <a:pPr lvl="0" algn="ctr">
              <a:lnSpc>
                <a:spcPct val="100000"/>
              </a:lnSpc>
            </a:pPr>
            <a:endParaRPr>
              <a:solidFill>
                <a:srgbClr val="FFFFFF"/>
              </a:solidFill>
              <a:latin typeface="黑体" panose="02010609060101010101" charset="-122"/>
              <a:ea typeface="黑体" panose="02010609060101010101" charset="-122"/>
              <a:sym typeface="宋体" panose="02010600030101010101" pitchFamily="2" charset="-122"/>
            </a:endParaRPr>
          </a:p>
        </p:txBody>
      </p:sp>
      <p:grpSp>
        <p:nvGrpSpPr>
          <p:cNvPr id="13353" name="组合 47"/>
          <p:cNvGrpSpPr/>
          <p:nvPr/>
        </p:nvGrpSpPr>
        <p:grpSpPr>
          <a:xfrm>
            <a:off x="3985260" y="3871278"/>
            <a:ext cx="568325" cy="431800"/>
            <a:chOff x="0" y="0"/>
            <a:chExt cx="509646" cy="387231"/>
          </a:xfrm>
          <a:solidFill>
            <a:schemeClr val="bg1"/>
          </a:solidFill>
        </p:grpSpPr>
        <p:sp>
          <p:nvSpPr>
            <p:cNvPr id="13354" name="Freeform 20"/>
            <p:cNvSpPr>
              <a:spLocks noEditPoints="1"/>
            </p:cNvSpPr>
            <p:nvPr/>
          </p:nvSpPr>
          <p:spPr>
            <a:xfrm>
              <a:off x="0" y="51839"/>
              <a:ext cx="337890" cy="335392"/>
            </a:xfrm>
            <a:custGeom>
              <a:avLst/>
              <a:gdLst>
                <a:gd name="txL" fmla="*/ 0 w 229"/>
                <a:gd name="txT" fmla="*/ 0 h 227"/>
                <a:gd name="txR" fmla="*/ 229 w 229"/>
                <a:gd name="txB" fmla="*/ 227 h 227"/>
              </a:gdLst>
              <a:ahLst/>
              <a:cxnLst>
                <a:cxn ang="0">
                  <a:pos x="229" y="128"/>
                </a:cxn>
                <a:cxn ang="0">
                  <a:pos x="229" y="98"/>
                </a:cxn>
                <a:cxn ang="0">
                  <a:pos x="206" y="93"/>
                </a:cxn>
                <a:cxn ang="0">
                  <a:pos x="200" y="76"/>
                </a:cxn>
                <a:cxn ang="0">
                  <a:pos x="216" y="58"/>
                </a:cxn>
                <a:cxn ang="0">
                  <a:pos x="198" y="34"/>
                </a:cxn>
                <a:cxn ang="0">
                  <a:pos x="176" y="44"/>
                </a:cxn>
                <a:cxn ang="0">
                  <a:pos x="161" y="33"/>
                </a:cxn>
                <a:cxn ang="0">
                  <a:pos x="164" y="9"/>
                </a:cxn>
                <a:cxn ang="0">
                  <a:pos x="135" y="0"/>
                </a:cxn>
                <a:cxn ang="0">
                  <a:pos x="123" y="20"/>
                </a:cxn>
                <a:cxn ang="0">
                  <a:pos x="114" y="20"/>
                </a:cxn>
                <a:cxn ang="0">
                  <a:pos x="105" y="20"/>
                </a:cxn>
                <a:cxn ang="0">
                  <a:pos x="93" y="0"/>
                </a:cxn>
                <a:cxn ang="0">
                  <a:pos x="65" y="9"/>
                </a:cxn>
                <a:cxn ang="0">
                  <a:pos x="67" y="33"/>
                </a:cxn>
                <a:cxn ang="0">
                  <a:pos x="52" y="44"/>
                </a:cxn>
                <a:cxn ang="0">
                  <a:pos x="30" y="34"/>
                </a:cxn>
                <a:cxn ang="0">
                  <a:pos x="13" y="58"/>
                </a:cxn>
                <a:cxn ang="0">
                  <a:pos x="29" y="76"/>
                </a:cxn>
                <a:cxn ang="0">
                  <a:pos x="23" y="94"/>
                </a:cxn>
                <a:cxn ang="0">
                  <a:pos x="0" y="98"/>
                </a:cxn>
                <a:cxn ang="0">
                  <a:pos x="0" y="128"/>
                </a:cxn>
                <a:cxn ang="0">
                  <a:pos x="23" y="133"/>
                </a:cxn>
                <a:cxn ang="0">
                  <a:pos x="29" y="151"/>
                </a:cxn>
                <a:cxn ang="0">
                  <a:pos x="13" y="169"/>
                </a:cxn>
                <a:cxn ang="0">
                  <a:pos x="31" y="193"/>
                </a:cxn>
                <a:cxn ang="0">
                  <a:pos x="52" y="183"/>
                </a:cxn>
                <a:cxn ang="0">
                  <a:pos x="67" y="194"/>
                </a:cxn>
                <a:cxn ang="0">
                  <a:pos x="65" y="218"/>
                </a:cxn>
                <a:cxn ang="0">
                  <a:pos x="93" y="227"/>
                </a:cxn>
                <a:cxn ang="0">
                  <a:pos x="105" y="206"/>
                </a:cxn>
                <a:cxn ang="0">
                  <a:pos x="114" y="207"/>
                </a:cxn>
                <a:cxn ang="0">
                  <a:pos x="124" y="206"/>
                </a:cxn>
                <a:cxn ang="0">
                  <a:pos x="135" y="227"/>
                </a:cxn>
                <a:cxn ang="0">
                  <a:pos x="164" y="217"/>
                </a:cxn>
                <a:cxn ang="0">
                  <a:pos x="161" y="194"/>
                </a:cxn>
                <a:cxn ang="0">
                  <a:pos x="176" y="183"/>
                </a:cxn>
                <a:cxn ang="0">
                  <a:pos x="198" y="193"/>
                </a:cxn>
                <a:cxn ang="0">
                  <a:pos x="216" y="168"/>
                </a:cxn>
                <a:cxn ang="0">
                  <a:pos x="200" y="151"/>
                </a:cxn>
                <a:cxn ang="0">
                  <a:pos x="206" y="133"/>
                </a:cxn>
                <a:cxn ang="0">
                  <a:pos x="229" y="128"/>
                </a:cxn>
                <a:cxn ang="0">
                  <a:pos x="114" y="180"/>
                </a:cxn>
                <a:cxn ang="0">
                  <a:pos x="47" y="113"/>
                </a:cxn>
                <a:cxn ang="0">
                  <a:pos x="114" y="46"/>
                </a:cxn>
                <a:cxn ang="0">
                  <a:pos x="181" y="113"/>
                </a:cxn>
                <a:cxn ang="0">
                  <a:pos x="114" y="180"/>
                </a:cxn>
              </a:cxnLst>
              <a:rect l="txL" t="txT" r="txR" b="txB"/>
              <a:pathLst>
                <a:path w="229" h="227">
                  <a:moveTo>
                    <a:pt x="229" y="128"/>
                  </a:moveTo>
                  <a:cubicBezTo>
                    <a:pt x="229" y="98"/>
                    <a:pt x="229" y="98"/>
                    <a:pt x="229" y="98"/>
                  </a:cubicBezTo>
                  <a:cubicBezTo>
                    <a:pt x="206" y="93"/>
                    <a:pt x="206" y="93"/>
                    <a:pt x="206" y="93"/>
                  </a:cubicBezTo>
                  <a:cubicBezTo>
                    <a:pt x="204" y="87"/>
                    <a:pt x="202" y="81"/>
                    <a:pt x="200" y="76"/>
                  </a:cubicBezTo>
                  <a:cubicBezTo>
                    <a:pt x="216" y="58"/>
                    <a:pt x="216" y="58"/>
                    <a:pt x="216" y="58"/>
                  </a:cubicBezTo>
                  <a:cubicBezTo>
                    <a:pt x="198" y="34"/>
                    <a:pt x="198" y="34"/>
                    <a:pt x="198" y="34"/>
                  </a:cubicBezTo>
                  <a:cubicBezTo>
                    <a:pt x="176" y="44"/>
                    <a:pt x="176" y="44"/>
                    <a:pt x="176" y="44"/>
                  </a:cubicBezTo>
                  <a:cubicBezTo>
                    <a:pt x="172" y="39"/>
                    <a:pt x="167" y="36"/>
                    <a:pt x="161" y="33"/>
                  </a:cubicBezTo>
                  <a:cubicBezTo>
                    <a:pt x="164" y="9"/>
                    <a:pt x="164" y="9"/>
                    <a:pt x="164" y="9"/>
                  </a:cubicBezTo>
                  <a:cubicBezTo>
                    <a:pt x="135" y="0"/>
                    <a:pt x="135" y="0"/>
                    <a:pt x="135" y="0"/>
                  </a:cubicBezTo>
                  <a:cubicBezTo>
                    <a:pt x="123" y="20"/>
                    <a:pt x="123" y="20"/>
                    <a:pt x="123" y="20"/>
                  </a:cubicBezTo>
                  <a:cubicBezTo>
                    <a:pt x="120" y="20"/>
                    <a:pt x="117" y="20"/>
                    <a:pt x="114" y="20"/>
                  </a:cubicBezTo>
                  <a:cubicBezTo>
                    <a:pt x="111" y="20"/>
                    <a:pt x="108" y="20"/>
                    <a:pt x="105" y="20"/>
                  </a:cubicBezTo>
                  <a:cubicBezTo>
                    <a:pt x="93" y="0"/>
                    <a:pt x="93" y="0"/>
                    <a:pt x="93" y="0"/>
                  </a:cubicBezTo>
                  <a:cubicBezTo>
                    <a:pt x="65" y="9"/>
                    <a:pt x="65" y="9"/>
                    <a:pt x="65" y="9"/>
                  </a:cubicBezTo>
                  <a:cubicBezTo>
                    <a:pt x="67" y="33"/>
                    <a:pt x="67" y="33"/>
                    <a:pt x="67" y="33"/>
                  </a:cubicBezTo>
                  <a:cubicBezTo>
                    <a:pt x="62" y="36"/>
                    <a:pt x="57" y="39"/>
                    <a:pt x="52" y="44"/>
                  </a:cubicBezTo>
                  <a:cubicBezTo>
                    <a:pt x="30" y="34"/>
                    <a:pt x="30" y="34"/>
                    <a:pt x="30" y="34"/>
                  </a:cubicBezTo>
                  <a:cubicBezTo>
                    <a:pt x="13" y="58"/>
                    <a:pt x="13" y="58"/>
                    <a:pt x="13" y="58"/>
                  </a:cubicBezTo>
                  <a:cubicBezTo>
                    <a:pt x="29" y="76"/>
                    <a:pt x="29" y="76"/>
                    <a:pt x="29" y="76"/>
                  </a:cubicBezTo>
                  <a:cubicBezTo>
                    <a:pt x="26" y="81"/>
                    <a:pt x="24" y="87"/>
                    <a:pt x="23" y="94"/>
                  </a:cubicBezTo>
                  <a:cubicBezTo>
                    <a:pt x="0" y="98"/>
                    <a:pt x="0" y="98"/>
                    <a:pt x="0" y="98"/>
                  </a:cubicBezTo>
                  <a:cubicBezTo>
                    <a:pt x="0" y="128"/>
                    <a:pt x="0" y="128"/>
                    <a:pt x="0" y="128"/>
                  </a:cubicBezTo>
                  <a:cubicBezTo>
                    <a:pt x="23" y="133"/>
                    <a:pt x="23" y="133"/>
                    <a:pt x="23" y="133"/>
                  </a:cubicBezTo>
                  <a:cubicBezTo>
                    <a:pt x="24" y="139"/>
                    <a:pt x="26" y="145"/>
                    <a:pt x="29" y="151"/>
                  </a:cubicBezTo>
                  <a:cubicBezTo>
                    <a:pt x="13" y="169"/>
                    <a:pt x="13" y="169"/>
                    <a:pt x="13" y="169"/>
                  </a:cubicBezTo>
                  <a:cubicBezTo>
                    <a:pt x="31" y="193"/>
                    <a:pt x="31" y="193"/>
                    <a:pt x="31" y="193"/>
                  </a:cubicBezTo>
                  <a:cubicBezTo>
                    <a:pt x="52" y="183"/>
                    <a:pt x="52" y="183"/>
                    <a:pt x="52" y="183"/>
                  </a:cubicBezTo>
                  <a:cubicBezTo>
                    <a:pt x="57" y="187"/>
                    <a:pt x="62" y="191"/>
                    <a:pt x="67" y="194"/>
                  </a:cubicBezTo>
                  <a:cubicBezTo>
                    <a:pt x="65" y="218"/>
                    <a:pt x="65" y="218"/>
                    <a:pt x="65" y="218"/>
                  </a:cubicBezTo>
                  <a:cubicBezTo>
                    <a:pt x="93" y="227"/>
                    <a:pt x="93" y="227"/>
                    <a:pt x="93" y="227"/>
                  </a:cubicBezTo>
                  <a:cubicBezTo>
                    <a:pt x="105" y="206"/>
                    <a:pt x="105" y="206"/>
                    <a:pt x="105" y="206"/>
                  </a:cubicBezTo>
                  <a:cubicBezTo>
                    <a:pt x="108" y="207"/>
                    <a:pt x="111" y="207"/>
                    <a:pt x="114" y="207"/>
                  </a:cubicBezTo>
                  <a:cubicBezTo>
                    <a:pt x="117" y="207"/>
                    <a:pt x="121" y="207"/>
                    <a:pt x="124" y="206"/>
                  </a:cubicBezTo>
                  <a:cubicBezTo>
                    <a:pt x="135" y="227"/>
                    <a:pt x="135" y="227"/>
                    <a:pt x="135" y="227"/>
                  </a:cubicBezTo>
                  <a:cubicBezTo>
                    <a:pt x="164" y="217"/>
                    <a:pt x="164" y="217"/>
                    <a:pt x="164" y="217"/>
                  </a:cubicBezTo>
                  <a:cubicBezTo>
                    <a:pt x="161" y="194"/>
                    <a:pt x="161" y="194"/>
                    <a:pt x="161" y="194"/>
                  </a:cubicBezTo>
                  <a:cubicBezTo>
                    <a:pt x="167" y="191"/>
                    <a:pt x="172" y="187"/>
                    <a:pt x="176" y="183"/>
                  </a:cubicBezTo>
                  <a:cubicBezTo>
                    <a:pt x="198" y="193"/>
                    <a:pt x="198" y="193"/>
                    <a:pt x="198" y="193"/>
                  </a:cubicBezTo>
                  <a:cubicBezTo>
                    <a:pt x="216" y="168"/>
                    <a:pt x="216" y="168"/>
                    <a:pt x="216" y="168"/>
                  </a:cubicBezTo>
                  <a:cubicBezTo>
                    <a:pt x="200" y="151"/>
                    <a:pt x="200" y="151"/>
                    <a:pt x="200" y="151"/>
                  </a:cubicBezTo>
                  <a:cubicBezTo>
                    <a:pt x="202" y="145"/>
                    <a:pt x="204" y="139"/>
                    <a:pt x="206" y="133"/>
                  </a:cubicBezTo>
                  <a:lnTo>
                    <a:pt x="229" y="128"/>
                  </a:lnTo>
                  <a:close/>
                  <a:moveTo>
                    <a:pt x="114" y="180"/>
                  </a:moveTo>
                  <a:cubicBezTo>
                    <a:pt x="77" y="180"/>
                    <a:pt x="47" y="150"/>
                    <a:pt x="47" y="113"/>
                  </a:cubicBezTo>
                  <a:cubicBezTo>
                    <a:pt x="47" y="76"/>
                    <a:pt x="77" y="46"/>
                    <a:pt x="114" y="46"/>
                  </a:cubicBezTo>
                  <a:cubicBezTo>
                    <a:pt x="151" y="46"/>
                    <a:pt x="181" y="76"/>
                    <a:pt x="181" y="113"/>
                  </a:cubicBezTo>
                  <a:cubicBezTo>
                    <a:pt x="181" y="150"/>
                    <a:pt x="151" y="180"/>
                    <a:pt x="114" y="180"/>
                  </a:cubicBezTo>
                  <a:close/>
                </a:path>
              </a:pathLst>
            </a:custGeom>
            <a:grpFill/>
            <a:ln w="9525">
              <a:noFill/>
            </a:ln>
          </p:spPr>
          <p:txBody>
            <a:bodyPr vert="horz" wrap="square" anchor="t"/>
            <a:lstStyle/>
            <a:p>
              <a:pPr lvl="0">
                <a:lnSpc>
                  <a:spcPct val="100000"/>
                </a:lnSpc>
              </a:pPr>
              <a:endParaRPr sz="2000">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55" name="Freeform 21"/>
            <p:cNvSpPr>
              <a:spLocks noEditPoints="1"/>
            </p:cNvSpPr>
            <p:nvPr/>
          </p:nvSpPr>
          <p:spPr>
            <a:xfrm>
              <a:off x="309785" y="0"/>
              <a:ext cx="199861" cy="199861"/>
            </a:xfrm>
            <a:custGeom>
              <a:avLst/>
              <a:gdLst>
                <a:gd name="txL" fmla="*/ 0 w 135"/>
                <a:gd name="txT" fmla="*/ 0 h 135"/>
                <a:gd name="txR" fmla="*/ 135 w 135"/>
                <a:gd name="txB" fmla="*/ 135 h 135"/>
              </a:gdLst>
              <a:ahLst/>
              <a:cxnLst>
                <a:cxn ang="0">
                  <a:pos x="135" y="76"/>
                </a:cxn>
                <a:cxn ang="0">
                  <a:pos x="135" y="58"/>
                </a:cxn>
                <a:cxn ang="0">
                  <a:pos x="122" y="55"/>
                </a:cxn>
                <a:cxn ang="0">
                  <a:pos x="118" y="45"/>
                </a:cxn>
                <a:cxn ang="0">
                  <a:pos x="128" y="34"/>
                </a:cxn>
                <a:cxn ang="0">
                  <a:pos x="117" y="20"/>
                </a:cxn>
                <a:cxn ang="0">
                  <a:pos x="104" y="26"/>
                </a:cxn>
                <a:cxn ang="0">
                  <a:pos x="96" y="19"/>
                </a:cxn>
                <a:cxn ang="0">
                  <a:pos x="97" y="5"/>
                </a:cxn>
                <a:cxn ang="0">
                  <a:pos x="80" y="0"/>
                </a:cxn>
                <a:cxn ang="0">
                  <a:pos x="73" y="12"/>
                </a:cxn>
                <a:cxn ang="0">
                  <a:pos x="67" y="12"/>
                </a:cxn>
                <a:cxn ang="0">
                  <a:pos x="62" y="12"/>
                </a:cxn>
                <a:cxn ang="0">
                  <a:pos x="55" y="0"/>
                </a:cxn>
                <a:cxn ang="0">
                  <a:pos x="38" y="5"/>
                </a:cxn>
                <a:cxn ang="0">
                  <a:pos x="39" y="19"/>
                </a:cxn>
                <a:cxn ang="0">
                  <a:pos x="30" y="26"/>
                </a:cxn>
                <a:cxn ang="0">
                  <a:pos x="18" y="20"/>
                </a:cxn>
                <a:cxn ang="0">
                  <a:pos x="7" y="34"/>
                </a:cxn>
                <a:cxn ang="0">
                  <a:pos x="17" y="45"/>
                </a:cxn>
                <a:cxn ang="0">
                  <a:pos x="13" y="55"/>
                </a:cxn>
                <a:cxn ang="0">
                  <a:pos x="0" y="58"/>
                </a:cxn>
                <a:cxn ang="0">
                  <a:pos x="0" y="76"/>
                </a:cxn>
                <a:cxn ang="0">
                  <a:pos x="13" y="79"/>
                </a:cxn>
                <a:cxn ang="0">
                  <a:pos x="17" y="90"/>
                </a:cxn>
                <a:cxn ang="0">
                  <a:pos x="7" y="100"/>
                </a:cxn>
                <a:cxn ang="0">
                  <a:pos x="18" y="114"/>
                </a:cxn>
                <a:cxn ang="0">
                  <a:pos x="31" y="109"/>
                </a:cxn>
                <a:cxn ang="0">
                  <a:pos x="39" y="115"/>
                </a:cxn>
                <a:cxn ang="0">
                  <a:pos x="38" y="129"/>
                </a:cxn>
                <a:cxn ang="0">
                  <a:pos x="55" y="135"/>
                </a:cxn>
                <a:cxn ang="0">
                  <a:pos x="62" y="122"/>
                </a:cxn>
                <a:cxn ang="0">
                  <a:pos x="68" y="123"/>
                </a:cxn>
                <a:cxn ang="0">
                  <a:pos x="73" y="122"/>
                </a:cxn>
                <a:cxn ang="0">
                  <a:pos x="80" y="135"/>
                </a:cxn>
                <a:cxn ang="0">
                  <a:pos x="97" y="129"/>
                </a:cxn>
                <a:cxn ang="0">
                  <a:pos x="96" y="115"/>
                </a:cxn>
                <a:cxn ang="0">
                  <a:pos x="104" y="109"/>
                </a:cxn>
                <a:cxn ang="0">
                  <a:pos x="117" y="114"/>
                </a:cxn>
                <a:cxn ang="0">
                  <a:pos x="128" y="100"/>
                </a:cxn>
                <a:cxn ang="0">
                  <a:pos x="118" y="89"/>
                </a:cxn>
                <a:cxn ang="0">
                  <a:pos x="122" y="79"/>
                </a:cxn>
                <a:cxn ang="0">
                  <a:pos x="135" y="76"/>
                </a:cxn>
                <a:cxn ang="0">
                  <a:pos x="67" y="107"/>
                </a:cxn>
                <a:cxn ang="0">
                  <a:pos x="28" y="67"/>
                </a:cxn>
                <a:cxn ang="0">
                  <a:pos x="67" y="27"/>
                </a:cxn>
                <a:cxn ang="0">
                  <a:pos x="107" y="67"/>
                </a:cxn>
                <a:cxn ang="0">
                  <a:pos x="67" y="107"/>
                </a:cxn>
              </a:cxnLst>
              <a:rect l="txL" t="txT" r="txR" b="txB"/>
              <a:pathLst>
                <a:path w="135" h="135">
                  <a:moveTo>
                    <a:pt x="135" y="76"/>
                  </a:moveTo>
                  <a:cubicBezTo>
                    <a:pt x="135" y="58"/>
                    <a:pt x="135" y="58"/>
                    <a:pt x="135" y="58"/>
                  </a:cubicBezTo>
                  <a:cubicBezTo>
                    <a:pt x="122" y="55"/>
                    <a:pt x="122" y="55"/>
                    <a:pt x="122" y="55"/>
                  </a:cubicBezTo>
                  <a:cubicBezTo>
                    <a:pt x="121" y="52"/>
                    <a:pt x="120" y="48"/>
                    <a:pt x="118" y="45"/>
                  </a:cubicBezTo>
                  <a:cubicBezTo>
                    <a:pt x="128" y="34"/>
                    <a:pt x="128" y="34"/>
                    <a:pt x="128" y="34"/>
                  </a:cubicBezTo>
                  <a:cubicBezTo>
                    <a:pt x="117" y="20"/>
                    <a:pt x="117" y="20"/>
                    <a:pt x="117" y="20"/>
                  </a:cubicBezTo>
                  <a:cubicBezTo>
                    <a:pt x="104" y="26"/>
                    <a:pt x="104" y="26"/>
                    <a:pt x="104" y="26"/>
                  </a:cubicBezTo>
                  <a:cubicBezTo>
                    <a:pt x="102" y="23"/>
                    <a:pt x="99" y="21"/>
                    <a:pt x="96" y="19"/>
                  </a:cubicBezTo>
                  <a:cubicBezTo>
                    <a:pt x="97" y="5"/>
                    <a:pt x="97" y="5"/>
                    <a:pt x="97" y="5"/>
                  </a:cubicBezTo>
                  <a:cubicBezTo>
                    <a:pt x="80" y="0"/>
                    <a:pt x="80" y="0"/>
                    <a:pt x="80" y="0"/>
                  </a:cubicBezTo>
                  <a:cubicBezTo>
                    <a:pt x="73" y="12"/>
                    <a:pt x="73" y="12"/>
                    <a:pt x="73" y="12"/>
                  </a:cubicBezTo>
                  <a:cubicBezTo>
                    <a:pt x="71" y="12"/>
                    <a:pt x="69" y="12"/>
                    <a:pt x="67" y="12"/>
                  </a:cubicBezTo>
                  <a:cubicBezTo>
                    <a:pt x="66" y="12"/>
                    <a:pt x="64" y="12"/>
                    <a:pt x="62" y="12"/>
                  </a:cubicBezTo>
                  <a:cubicBezTo>
                    <a:pt x="55" y="0"/>
                    <a:pt x="55" y="0"/>
                    <a:pt x="55" y="0"/>
                  </a:cubicBezTo>
                  <a:cubicBezTo>
                    <a:pt x="38" y="5"/>
                    <a:pt x="38" y="5"/>
                    <a:pt x="38" y="5"/>
                  </a:cubicBezTo>
                  <a:cubicBezTo>
                    <a:pt x="39" y="19"/>
                    <a:pt x="39" y="19"/>
                    <a:pt x="39" y="19"/>
                  </a:cubicBezTo>
                  <a:cubicBezTo>
                    <a:pt x="36" y="21"/>
                    <a:pt x="33" y="23"/>
                    <a:pt x="30" y="26"/>
                  </a:cubicBezTo>
                  <a:cubicBezTo>
                    <a:pt x="18" y="20"/>
                    <a:pt x="18" y="20"/>
                    <a:pt x="18" y="20"/>
                  </a:cubicBezTo>
                  <a:cubicBezTo>
                    <a:pt x="7" y="34"/>
                    <a:pt x="7" y="34"/>
                    <a:pt x="7" y="34"/>
                  </a:cubicBezTo>
                  <a:cubicBezTo>
                    <a:pt x="17" y="45"/>
                    <a:pt x="17" y="45"/>
                    <a:pt x="17" y="45"/>
                  </a:cubicBezTo>
                  <a:cubicBezTo>
                    <a:pt x="15" y="48"/>
                    <a:pt x="14" y="52"/>
                    <a:pt x="13" y="55"/>
                  </a:cubicBezTo>
                  <a:cubicBezTo>
                    <a:pt x="0" y="58"/>
                    <a:pt x="0" y="58"/>
                    <a:pt x="0" y="58"/>
                  </a:cubicBezTo>
                  <a:cubicBezTo>
                    <a:pt x="0" y="76"/>
                    <a:pt x="0" y="76"/>
                    <a:pt x="0" y="76"/>
                  </a:cubicBezTo>
                  <a:cubicBezTo>
                    <a:pt x="13" y="79"/>
                    <a:pt x="13" y="79"/>
                    <a:pt x="13" y="79"/>
                  </a:cubicBezTo>
                  <a:cubicBezTo>
                    <a:pt x="14" y="83"/>
                    <a:pt x="15" y="86"/>
                    <a:pt x="17" y="90"/>
                  </a:cubicBezTo>
                  <a:cubicBezTo>
                    <a:pt x="7" y="100"/>
                    <a:pt x="7" y="100"/>
                    <a:pt x="7" y="100"/>
                  </a:cubicBezTo>
                  <a:cubicBezTo>
                    <a:pt x="18" y="114"/>
                    <a:pt x="18" y="114"/>
                    <a:pt x="18" y="114"/>
                  </a:cubicBezTo>
                  <a:cubicBezTo>
                    <a:pt x="31" y="109"/>
                    <a:pt x="31" y="109"/>
                    <a:pt x="31" y="109"/>
                  </a:cubicBezTo>
                  <a:cubicBezTo>
                    <a:pt x="33" y="111"/>
                    <a:pt x="36" y="113"/>
                    <a:pt x="39" y="115"/>
                  </a:cubicBezTo>
                  <a:cubicBezTo>
                    <a:pt x="38" y="129"/>
                    <a:pt x="38" y="129"/>
                    <a:pt x="38" y="129"/>
                  </a:cubicBezTo>
                  <a:cubicBezTo>
                    <a:pt x="55" y="135"/>
                    <a:pt x="55" y="135"/>
                    <a:pt x="55" y="135"/>
                  </a:cubicBezTo>
                  <a:cubicBezTo>
                    <a:pt x="62" y="122"/>
                    <a:pt x="62" y="122"/>
                    <a:pt x="62" y="122"/>
                  </a:cubicBezTo>
                  <a:cubicBezTo>
                    <a:pt x="64" y="123"/>
                    <a:pt x="66" y="123"/>
                    <a:pt x="68" y="123"/>
                  </a:cubicBezTo>
                  <a:cubicBezTo>
                    <a:pt x="69" y="123"/>
                    <a:pt x="71" y="123"/>
                    <a:pt x="73" y="122"/>
                  </a:cubicBezTo>
                  <a:cubicBezTo>
                    <a:pt x="80" y="135"/>
                    <a:pt x="80" y="135"/>
                    <a:pt x="80" y="135"/>
                  </a:cubicBezTo>
                  <a:cubicBezTo>
                    <a:pt x="97" y="129"/>
                    <a:pt x="97" y="129"/>
                    <a:pt x="97" y="129"/>
                  </a:cubicBezTo>
                  <a:cubicBezTo>
                    <a:pt x="96" y="115"/>
                    <a:pt x="96" y="115"/>
                    <a:pt x="96" y="115"/>
                  </a:cubicBezTo>
                  <a:cubicBezTo>
                    <a:pt x="99" y="113"/>
                    <a:pt x="102" y="111"/>
                    <a:pt x="104" y="109"/>
                  </a:cubicBezTo>
                  <a:cubicBezTo>
                    <a:pt x="117" y="114"/>
                    <a:pt x="117" y="114"/>
                    <a:pt x="117" y="114"/>
                  </a:cubicBezTo>
                  <a:cubicBezTo>
                    <a:pt x="128" y="100"/>
                    <a:pt x="128" y="100"/>
                    <a:pt x="128" y="100"/>
                  </a:cubicBezTo>
                  <a:cubicBezTo>
                    <a:pt x="118" y="89"/>
                    <a:pt x="118" y="89"/>
                    <a:pt x="118" y="89"/>
                  </a:cubicBezTo>
                  <a:cubicBezTo>
                    <a:pt x="120" y="86"/>
                    <a:pt x="121" y="83"/>
                    <a:pt x="122" y="79"/>
                  </a:cubicBezTo>
                  <a:lnTo>
                    <a:pt x="135" y="76"/>
                  </a:lnTo>
                  <a:close/>
                  <a:moveTo>
                    <a:pt x="67" y="107"/>
                  </a:moveTo>
                  <a:cubicBezTo>
                    <a:pt x="46" y="107"/>
                    <a:pt x="28" y="89"/>
                    <a:pt x="28" y="67"/>
                  </a:cubicBezTo>
                  <a:cubicBezTo>
                    <a:pt x="28" y="45"/>
                    <a:pt x="46" y="27"/>
                    <a:pt x="67" y="27"/>
                  </a:cubicBezTo>
                  <a:cubicBezTo>
                    <a:pt x="89" y="27"/>
                    <a:pt x="107" y="45"/>
                    <a:pt x="107" y="67"/>
                  </a:cubicBezTo>
                  <a:cubicBezTo>
                    <a:pt x="107" y="89"/>
                    <a:pt x="89" y="107"/>
                    <a:pt x="67" y="107"/>
                  </a:cubicBezTo>
                  <a:close/>
                </a:path>
              </a:pathLst>
            </a:custGeom>
            <a:grpFill/>
            <a:ln w="9525">
              <a:noFill/>
            </a:ln>
          </p:spPr>
          <p:txBody>
            <a:bodyPr vert="horz" wrap="square" anchor="t"/>
            <a:lstStyle/>
            <a:p>
              <a:pPr lvl="0">
                <a:lnSpc>
                  <a:spcPct val="100000"/>
                </a:lnSpc>
              </a:pPr>
              <a:endParaRPr sz="2000">
                <a:solidFill>
                  <a:srgbClr val="000000"/>
                </a:solidFill>
                <a:latin typeface="黑体" panose="02010609060101010101" charset="-122"/>
                <a:ea typeface="黑体" panose="02010609060101010101" charset="-122"/>
                <a:sym typeface="宋体" panose="02010600030101010101" pitchFamily="2" charset="-122"/>
              </a:endParaRPr>
            </a:p>
          </p:txBody>
        </p:sp>
      </p:grpSp>
      <p:grpSp>
        <p:nvGrpSpPr>
          <p:cNvPr id="13356" name="组合 50"/>
          <p:cNvGrpSpPr/>
          <p:nvPr/>
        </p:nvGrpSpPr>
        <p:grpSpPr>
          <a:xfrm>
            <a:off x="4820285" y="2663190"/>
            <a:ext cx="593725" cy="568325"/>
            <a:chOff x="0" y="0"/>
            <a:chExt cx="2438400" cy="2332038"/>
          </a:xfrm>
        </p:grpSpPr>
        <p:sp>
          <p:nvSpPr>
            <p:cNvPr id="13357" name="Freeform 25"/>
            <p:cNvSpPr/>
            <p:nvPr/>
          </p:nvSpPr>
          <p:spPr>
            <a:xfrm>
              <a:off x="893763" y="1676400"/>
              <a:ext cx="655638" cy="655638"/>
            </a:xfrm>
            <a:custGeom>
              <a:avLst/>
              <a:gdLst>
                <a:gd name="txL" fmla="*/ 0 w 413"/>
                <a:gd name="txT" fmla="*/ 0 h 413"/>
                <a:gd name="txR" fmla="*/ 413 w 413"/>
                <a:gd name="txB" fmla="*/ 413 h 413"/>
              </a:gdLst>
              <a:ahLst/>
              <a:cxnLst>
                <a:cxn ang="0">
                  <a:pos x="206" y="413"/>
                </a:cxn>
                <a:cxn ang="0">
                  <a:pos x="0" y="0"/>
                </a:cxn>
                <a:cxn ang="0">
                  <a:pos x="413" y="0"/>
                </a:cxn>
                <a:cxn ang="0">
                  <a:pos x="206" y="413"/>
                </a:cxn>
              </a:cxnLst>
              <a:rect l="txL" t="txT" r="txR" b="txB"/>
              <a:pathLst>
                <a:path w="413" h="413">
                  <a:moveTo>
                    <a:pt x="206" y="413"/>
                  </a:moveTo>
                  <a:lnTo>
                    <a:pt x="0" y="0"/>
                  </a:lnTo>
                  <a:lnTo>
                    <a:pt x="413" y="0"/>
                  </a:lnTo>
                  <a:lnTo>
                    <a:pt x="206" y="413"/>
                  </a:lnTo>
                  <a:close/>
                </a:path>
              </a:pathLst>
            </a:custGeom>
            <a:solidFill>
              <a:schemeClr val="bg1"/>
            </a:solidFill>
            <a:ln w="9525">
              <a:noFill/>
            </a:ln>
          </p:spPr>
          <p:txBody>
            <a:bodyPr vert="horz" wrap="square" anchor="t"/>
            <a:lstStyle/>
            <a:p>
              <a:pPr lvl="0">
                <a:lnSpc>
                  <a:spcPct val="100000"/>
                </a:lnSpc>
              </a:pPr>
              <a:endParaRPr sz="2000">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58" name="任意多边形 52"/>
            <p:cNvSpPr/>
            <p:nvPr/>
          </p:nvSpPr>
          <p:spPr>
            <a:xfrm>
              <a:off x="0" y="0"/>
              <a:ext cx="2438400" cy="1774825"/>
            </a:xfrm>
            <a:custGeom>
              <a:avLst/>
              <a:gdLst>
                <a:gd name="txL" fmla="*/ 0 w 2438400"/>
                <a:gd name="txT" fmla="*/ 0 h 1774825"/>
                <a:gd name="txR" fmla="*/ 2438400 w 2438400"/>
                <a:gd name="txB" fmla="*/ 1774825 h 1774825"/>
              </a:gdLst>
              <a:ahLst/>
              <a:cxnLst>
                <a:cxn ang="0">
                  <a:pos x="290196" y="0"/>
                </a:cxn>
                <a:cxn ang="0">
                  <a:pos x="2151973" y="0"/>
                </a:cxn>
                <a:cxn ang="0">
                  <a:pos x="2438400" y="286384"/>
                </a:cxn>
                <a:cxn ang="0">
                  <a:pos x="2438400" y="1484673"/>
                </a:cxn>
                <a:cxn ang="0">
                  <a:pos x="2151973" y="1774825"/>
                </a:cxn>
                <a:cxn ang="0">
                  <a:pos x="290196" y="1774825"/>
                </a:cxn>
                <a:cxn ang="0">
                  <a:pos x="0" y="1484673"/>
                </a:cxn>
                <a:cxn ang="0">
                  <a:pos x="0" y="286384"/>
                </a:cxn>
                <a:cxn ang="0">
                  <a:pos x="290196" y="0"/>
                </a:cxn>
                <a:cxn ang="0">
                  <a:pos x="471488" y="425450"/>
                </a:cxn>
                <a:cxn ang="0">
                  <a:pos x="471488" y="598488"/>
                </a:cxn>
                <a:cxn ang="0">
                  <a:pos x="1971676" y="598488"/>
                </a:cxn>
                <a:cxn ang="0">
                  <a:pos x="1971676" y="425450"/>
                </a:cxn>
                <a:cxn ang="0">
                  <a:pos x="471488" y="425450"/>
                </a:cxn>
                <a:cxn ang="0">
                  <a:pos x="471488" y="801688"/>
                </a:cxn>
                <a:cxn ang="0">
                  <a:pos x="471488" y="971551"/>
                </a:cxn>
                <a:cxn ang="0">
                  <a:pos x="1971676" y="971551"/>
                </a:cxn>
                <a:cxn ang="0">
                  <a:pos x="1971676" y="801688"/>
                </a:cxn>
                <a:cxn ang="0">
                  <a:pos x="471488" y="801688"/>
                </a:cxn>
                <a:cxn ang="0">
                  <a:pos x="471488" y="1174750"/>
                </a:cxn>
                <a:cxn ang="0">
                  <a:pos x="471488" y="1347788"/>
                </a:cxn>
                <a:cxn ang="0">
                  <a:pos x="1971676" y="1347788"/>
                </a:cxn>
                <a:cxn ang="0">
                  <a:pos x="1971676" y="1174750"/>
                </a:cxn>
                <a:cxn ang="0">
                  <a:pos x="471488" y="1174750"/>
                </a:cxn>
              </a:cxnLst>
              <a:rect l="txL" t="txT" r="txR" b="txB"/>
              <a:pathLst>
                <a:path w="2438400" h="1774825">
                  <a:moveTo>
                    <a:pt x="290196" y="0"/>
                  </a:moveTo>
                  <a:cubicBezTo>
                    <a:pt x="2151973" y="0"/>
                    <a:pt x="2151973" y="0"/>
                    <a:pt x="2151973" y="0"/>
                  </a:cubicBezTo>
                  <a:cubicBezTo>
                    <a:pt x="2310262" y="0"/>
                    <a:pt x="2438400" y="128119"/>
                    <a:pt x="2438400" y="286384"/>
                  </a:cubicBezTo>
                  <a:lnTo>
                    <a:pt x="2438400" y="1484673"/>
                  </a:lnTo>
                  <a:cubicBezTo>
                    <a:pt x="2438400" y="1646706"/>
                    <a:pt x="2310262" y="1774825"/>
                    <a:pt x="2151973" y="1774825"/>
                  </a:cubicBezTo>
                  <a:cubicBezTo>
                    <a:pt x="290196" y="1774825"/>
                    <a:pt x="290196" y="1774825"/>
                    <a:pt x="290196" y="1774825"/>
                  </a:cubicBezTo>
                  <a:cubicBezTo>
                    <a:pt x="131907" y="1774825"/>
                    <a:pt x="0" y="1646706"/>
                    <a:pt x="0" y="1484673"/>
                  </a:cubicBezTo>
                  <a:cubicBezTo>
                    <a:pt x="0" y="286384"/>
                    <a:pt x="0" y="286384"/>
                    <a:pt x="0" y="286384"/>
                  </a:cubicBezTo>
                  <a:cubicBezTo>
                    <a:pt x="0" y="128119"/>
                    <a:pt x="131907" y="0"/>
                    <a:pt x="290196" y="0"/>
                  </a:cubicBezTo>
                  <a:close/>
                  <a:moveTo>
                    <a:pt x="471488" y="425450"/>
                  </a:moveTo>
                  <a:lnTo>
                    <a:pt x="471488" y="598488"/>
                  </a:lnTo>
                  <a:lnTo>
                    <a:pt x="1971676" y="598488"/>
                  </a:lnTo>
                  <a:lnTo>
                    <a:pt x="1971676" y="425450"/>
                  </a:lnTo>
                  <a:lnTo>
                    <a:pt x="471488" y="425450"/>
                  </a:lnTo>
                  <a:close/>
                  <a:moveTo>
                    <a:pt x="471488" y="801688"/>
                  </a:moveTo>
                  <a:lnTo>
                    <a:pt x="471488" y="971551"/>
                  </a:lnTo>
                  <a:lnTo>
                    <a:pt x="1971676" y="971551"/>
                  </a:lnTo>
                  <a:lnTo>
                    <a:pt x="1971676" y="801688"/>
                  </a:lnTo>
                  <a:lnTo>
                    <a:pt x="471488" y="801688"/>
                  </a:lnTo>
                  <a:close/>
                  <a:moveTo>
                    <a:pt x="471488" y="1174750"/>
                  </a:moveTo>
                  <a:lnTo>
                    <a:pt x="471488" y="1347788"/>
                  </a:lnTo>
                  <a:lnTo>
                    <a:pt x="1971676" y="1347788"/>
                  </a:lnTo>
                  <a:lnTo>
                    <a:pt x="1971676" y="1174750"/>
                  </a:lnTo>
                  <a:lnTo>
                    <a:pt x="471488" y="1174750"/>
                  </a:lnTo>
                  <a:close/>
                </a:path>
              </a:pathLst>
            </a:custGeom>
            <a:solidFill>
              <a:schemeClr val="bg1"/>
            </a:solidFill>
            <a:ln w="9525">
              <a:noFill/>
            </a:ln>
          </p:spPr>
          <p:txBody>
            <a:bodyPr vert="horz" wrap="square" anchor="t"/>
            <a:lstStyle/>
            <a:p>
              <a:pPr lvl="0">
                <a:lnSpc>
                  <a:spcPct val="100000"/>
                </a:lnSpc>
              </a:pPr>
              <a:endParaRPr sz="2000">
                <a:solidFill>
                  <a:srgbClr val="000000"/>
                </a:solidFill>
                <a:latin typeface="黑体" panose="02010609060101010101" charset="-122"/>
                <a:ea typeface="黑体" panose="02010609060101010101" charset="-122"/>
                <a:sym typeface="宋体" panose="02010600030101010101" pitchFamily="2" charset="-122"/>
              </a:endParaRPr>
            </a:p>
          </p:txBody>
        </p:sp>
      </p:grpSp>
      <p:grpSp>
        <p:nvGrpSpPr>
          <p:cNvPr id="13359" name="组合 53"/>
          <p:cNvGrpSpPr/>
          <p:nvPr/>
        </p:nvGrpSpPr>
        <p:grpSpPr>
          <a:xfrm>
            <a:off x="7065010" y="3342640"/>
            <a:ext cx="468313" cy="598488"/>
            <a:chOff x="0" y="0"/>
            <a:chExt cx="563562" cy="720725"/>
          </a:xfrm>
          <a:solidFill>
            <a:schemeClr val="bg1"/>
          </a:solidFill>
        </p:grpSpPr>
        <p:sp>
          <p:nvSpPr>
            <p:cNvPr id="13360" name="Freeform 32"/>
            <p:cNvSpPr/>
            <p:nvPr/>
          </p:nvSpPr>
          <p:spPr>
            <a:xfrm>
              <a:off x="209550" y="0"/>
              <a:ext cx="142875" cy="720725"/>
            </a:xfrm>
            <a:custGeom>
              <a:avLst/>
              <a:gdLst>
                <a:gd name="txL" fmla="*/ 0 w 64"/>
                <a:gd name="txT" fmla="*/ 0 h 321"/>
                <a:gd name="txR" fmla="*/ 64 w 64"/>
                <a:gd name="txB" fmla="*/ 321 h 321"/>
              </a:gdLst>
              <a:ahLst/>
              <a:cxnLst>
                <a:cxn ang="0">
                  <a:pos x="64" y="289"/>
                </a:cxn>
                <a:cxn ang="0">
                  <a:pos x="32" y="321"/>
                </a:cxn>
                <a:cxn ang="0">
                  <a:pos x="0" y="289"/>
                </a:cxn>
                <a:cxn ang="0">
                  <a:pos x="0" y="32"/>
                </a:cxn>
                <a:cxn ang="0">
                  <a:pos x="32" y="0"/>
                </a:cxn>
                <a:cxn ang="0">
                  <a:pos x="64" y="32"/>
                </a:cxn>
                <a:cxn ang="0">
                  <a:pos x="64" y="289"/>
                </a:cxn>
              </a:cxnLst>
              <a:rect l="txL" t="txT" r="txR" b="txB"/>
              <a:pathLst>
                <a:path w="64" h="321">
                  <a:moveTo>
                    <a:pt x="64" y="289"/>
                  </a:moveTo>
                  <a:cubicBezTo>
                    <a:pt x="64" y="307"/>
                    <a:pt x="49" y="321"/>
                    <a:pt x="32" y="321"/>
                  </a:cubicBezTo>
                  <a:cubicBezTo>
                    <a:pt x="14" y="321"/>
                    <a:pt x="0" y="307"/>
                    <a:pt x="0" y="289"/>
                  </a:cubicBezTo>
                  <a:cubicBezTo>
                    <a:pt x="0" y="32"/>
                    <a:pt x="0" y="32"/>
                    <a:pt x="0" y="32"/>
                  </a:cubicBezTo>
                  <a:cubicBezTo>
                    <a:pt x="0" y="14"/>
                    <a:pt x="14" y="0"/>
                    <a:pt x="32" y="0"/>
                  </a:cubicBezTo>
                  <a:cubicBezTo>
                    <a:pt x="49" y="0"/>
                    <a:pt x="64" y="14"/>
                    <a:pt x="64" y="32"/>
                  </a:cubicBezTo>
                  <a:lnTo>
                    <a:pt x="64" y="289"/>
                  </a:lnTo>
                  <a:close/>
                </a:path>
              </a:pathLst>
            </a:custGeom>
            <a:grp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61" name="Freeform 33"/>
            <p:cNvSpPr/>
            <p:nvPr/>
          </p:nvSpPr>
          <p:spPr>
            <a:xfrm>
              <a:off x="0" y="439737"/>
              <a:ext cx="141288" cy="280988"/>
            </a:xfrm>
            <a:custGeom>
              <a:avLst/>
              <a:gdLst>
                <a:gd name="txL" fmla="*/ 0 w 63"/>
                <a:gd name="txT" fmla="*/ 0 h 125"/>
                <a:gd name="txR" fmla="*/ 63 w 63"/>
                <a:gd name="txB" fmla="*/ 125 h 125"/>
              </a:gdLst>
              <a:ahLst/>
              <a:cxnLst>
                <a:cxn ang="0">
                  <a:pos x="63" y="93"/>
                </a:cxn>
                <a:cxn ang="0">
                  <a:pos x="32" y="125"/>
                </a:cxn>
                <a:cxn ang="0">
                  <a:pos x="0" y="93"/>
                </a:cxn>
                <a:cxn ang="0">
                  <a:pos x="0" y="32"/>
                </a:cxn>
                <a:cxn ang="0">
                  <a:pos x="32" y="0"/>
                </a:cxn>
                <a:cxn ang="0">
                  <a:pos x="63" y="32"/>
                </a:cxn>
                <a:cxn ang="0">
                  <a:pos x="63" y="93"/>
                </a:cxn>
              </a:cxnLst>
              <a:rect l="txL" t="txT" r="txR" b="txB"/>
              <a:pathLst>
                <a:path w="63" h="125">
                  <a:moveTo>
                    <a:pt x="63" y="93"/>
                  </a:moveTo>
                  <a:cubicBezTo>
                    <a:pt x="63" y="111"/>
                    <a:pt x="49" y="125"/>
                    <a:pt x="32" y="125"/>
                  </a:cubicBezTo>
                  <a:cubicBezTo>
                    <a:pt x="14" y="125"/>
                    <a:pt x="0" y="111"/>
                    <a:pt x="0" y="93"/>
                  </a:cubicBezTo>
                  <a:cubicBezTo>
                    <a:pt x="0" y="32"/>
                    <a:pt x="0" y="32"/>
                    <a:pt x="0" y="32"/>
                  </a:cubicBezTo>
                  <a:cubicBezTo>
                    <a:pt x="0" y="14"/>
                    <a:pt x="14" y="0"/>
                    <a:pt x="32" y="0"/>
                  </a:cubicBezTo>
                  <a:cubicBezTo>
                    <a:pt x="49" y="0"/>
                    <a:pt x="63" y="14"/>
                    <a:pt x="63" y="32"/>
                  </a:cubicBezTo>
                  <a:lnTo>
                    <a:pt x="63" y="93"/>
                  </a:lnTo>
                  <a:close/>
                </a:path>
              </a:pathLst>
            </a:custGeom>
            <a:grp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62" name="Freeform 34"/>
            <p:cNvSpPr/>
            <p:nvPr/>
          </p:nvSpPr>
          <p:spPr>
            <a:xfrm>
              <a:off x="420687" y="231775"/>
              <a:ext cx="142875" cy="488950"/>
            </a:xfrm>
            <a:custGeom>
              <a:avLst/>
              <a:gdLst>
                <a:gd name="txL" fmla="*/ 0 w 64"/>
                <a:gd name="txT" fmla="*/ 0 h 218"/>
                <a:gd name="txR" fmla="*/ 64 w 64"/>
                <a:gd name="txB" fmla="*/ 218 h 218"/>
              </a:gdLst>
              <a:ahLst/>
              <a:cxnLst>
                <a:cxn ang="0">
                  <a:pos x="64" y="186"/>
                </a:cxn>
                <a:cxn ang="0">
                  <a:pos x="32" y="218"/>
                </a:cxn>
                <a:cxn ang="0">
                  <a:pos x="0" y="186"/>
                </a:cxn>
                <a:cxn ang="0">
                  <a:pos x="0" y="32"/>
                </a:cxn>
                <a:cxn ang="0">
                  <a:pos x="32" y="0"/>
                </a:cxn>
                <a:cxn ang="0">
                  <a:pos x="64" y="32"/>
                </a:cxn>
                <a:cxn ang="0">
                  <a:pos x="64" y="186"/>
                </a:cxn>
              </a:cxnLst>
              <a:rect l="txL" t="txT" r="txR" b="txB"/>
              <a:pathLst>
                <a:path w="64" h="218">
                  <a:moveTo>
                    <a:pt x="64" y="186"/>
                  </a:moveTo>
                  <a:cubicBezTo>
                    <a:pt x="64" y="204"/>
                    <a:pt x="49" y="218"/>
                    <a:pt x="32" y="218"/>
                  </a:cubicBezTo>
                  <a:cubicBezTo>
                    <a:pt x="14" y="218"/>
                    <a:pt x="0" y="204"/>
                    <a:pt x="0" y="186"/>
                  </a:cubicBezTo>
                  <a:cubicBezTo>
                    <a:pt x="0" y="32"/>
                    <a:pt x="0" y="32"/>
                    <a:pt x="0" y="32"/>
                  </a:cubicBezTo>
                  <a:cubicBezTo>
                    <a:pt x="0" y="14"/>
                    <a:pt x="14" y="0"/>
                    <a:pt x="32" y="0"/>
                  </a:cubicBezTo>
                  <a:cubicBezTo>
                    <a:pt x="49" y="0"/>
                    <a:pt x="64" y="14"/>
                    <a:pt x="64" y="32"/>
                  </a:cubicBezTo>
                  <a:lnTo>
                    <a:pt x="64" y="186"/>
                  </a:lnTo>
                  <a:close/>
                </a:path>
              </a:pathLst>
            </a:custGeom>
            <a:grp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grpSp>
      <p:grpSp>
        <p:nvGrpSpPr>
          <p:cNvPr id="13363" name="组合 57"/>
          <p:cNvGrpSpPr/>
          <p:nvPr/>
        </p:nvGrpSpPr>
        <p:grpSpPr>
          <a:xfrm>
            <a:off x="6345873" y="2453640"/>
            <a:ext cx="374650" cy="420688"/>
            <a:chOff x="0" y="0"/>
            <a:chExt cx="402656" cy="450303"/>
          </a:xfrm>
        </p:grpSpPr>
        <p:sp>
          <p:nvSpPr>
            <p:cNvPr id="13364" name="Freeform 108"/>
            <p:cNvSpPr>
              <a:spLocks noEditPoints="1"/>
            </p:cNvSpPr>
            <p:nvPr/>
          </p:nvSpPr>
          <p:spPr>
            <a:xfrm>
              <a:off x="69134" y="167228"/>
              <a:ext cx="56988" cy="57923"/>
            </a:xfrm>
            <a:custGeom>
              <a:avLst/>
              <a:gdLst>
                <a:gd name="txL" fmla="*/ 0 w 26"/>
                <a:gd name="txT" fmla="*/ 0 h 26"/>
                <a:gd name="txR" fmla="*/ 26 w 26"/>
                <a:gd name="txB" fmla="*/ 26 h 26"/>
              </a:gdLst>
              <a:ahLst/>
              <a:cxnLst>
                <a:cxn ang="0">
                  <a:pos x="13" y="0"/>
                </a:cxn>
                <a:cxn ang="0">
                  <a:pos x="0" y="13"/>
                </a:cxn>
                <a:cxn ang="0">
                  <a:pos x="13" y="26"/>
                </a:cxn>
                <a:cxn ang="0">
                  <a:pos x="26" y="13"/>
                </a:cxn>
                <a:cxn ang="0">
                  <a:pos x="13" y="0"/>
                </a:cxn>
                <a:cxn ang="0">
                  <a:pos x="13" y="23"/>
                </a:cxn>
                <a:cxn ang="0">
                  <a:pos x="3" y="13"/>
                </a:cxn>
                <a:cxn ang="0">
                  <a:pos x="13" y="3"/>
                </a:cxn>
                <a:cxn ang="0">
                  <a:pos x="23" y="13"/>
                </a:cxn>
                <a:cxn ang="0">
                  <a:pos x="13" y="23"/>
                </a:cxn>
              </a:cxnLst>
              <a:rect l="txL" t="txT" r="txR" b="txB"/>
              <a:pathLst>
                <a:path w="26" h="26">
                  <a:moveTo>
                    <a:pt x="13" y="0"/>
                  </a:moveTo>
                  <a:cubicBezTo>
                    <a:pt x="6" y="0"/>
                    <a:pt x="0" y="6"/>
                    <a:pt x="0" y="13"/>
                  </a:cubicBezTo>
                  <a:cubicBezTo>
                    <a:pt x="0" y="20"/>
                    <a:pt x="6" y="26"/>
                    <a:pt x="13" y="26"/>
                  </a:cubicBezTo>
                  <a:cubicBezTo>
                    <a:pt x="20" y="26"/>
                    <a:pt x="26" y="20"/>
                    <a:pt x="26" y="13"/>
                  </a:cubicBezTo>
                  <a:cubicBezTo>
                    <a:pt x="26" y="6"/>
                    <a:pt x="20" y="0"/>
                    <a:pt x="13" y="0"/>
                  </a:cubicBezTo>
                  <a:close/>
                  <a:moveTo>
                    <a:pt x="13" y="23"/>
                  </a:moveTo>
                  <a:cubicBezTo>
                    <a:pt x="8" y="23"/>
                    <a:pt x="3" y="18"/>
                    <a:pt x="3" y="13"/>
                  </a:cubicBezTo>
                  <a:cubicBezTo>
                    <a:pt x="3" y="7"/>
                    <a:pt x="8" y="3"/>
                    <a:pt x="13" y="3"/>
                  </a:cubicBezTo>
                  <a:cubicBezTo>
                    <a:pt x="19" y="3"/>
                    <a:pt x="23" y="7"/>
                    <a:pt x="23" y="13"/>
                  </a:cubicBezTo>
                  <a:cubicBezTo>
                    <a:pt x="23" y="18"/>
                    <a:pt x="19" y="23"/>
                    <a:pt x="13" y="23"/>
                  </a:cubicBezTo>
                  <a:close/>
                </a:path>
              </a:pathLst>
            </a:custGeom>
            <a:solidFill>
              <a:srgbClr val="D0EAEB"/>
            </a:solid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65" name="Freeform 109"/>
            <p:cNvSpPr>
              <a:spLocks noEditPoints="1"/>
            </p:cNvSpPr>
            <p:nvPr/>
          </p:nvSpPr>
          <p:spPr>
            <a:xfrm>
              <a:off x="197125" y="129859"/>
              <a:ext cx="48580" cy="48580"/>
            </a:xfrm>
            <a:custGeom>
              <a:avLst/>
              <a:gdLst>
                <a:gd name="txL" fmla="*/ 0 w 22"/>
                <a:gd name="txT" fmla="*/ 0 h 22"/>
                <a:gd name="txR" fmla="*/ 22 w 22"/>
                <a:gd name="txB" fmla="*/ 22 h 22"/>
              </a:gdLst>
              <a:ahLst/>
              <a:cxnLst>
                <a:cxn ang="0">
                  <a:pos x="11" y="0"/>
                </a:cxn>
                <a:cxn ang="0">
                  <a:pos x="0" y="11"/>
                </a:cxn>
                <a:cxn ang="0">
                  <a:pos x="11" y="22"/>
                </a:cxn>
                <a:cxn ang="0">
                  <a:pos x="22" y="11"/>
                </a:cxn>
                <a:cxn ang="0">
                  <a:pos x="11" y="0"/>
                </a:cxn>
                <a:cxn ang="0">
                  <a:pos x="11" y="17"/>
                </a:cxn>
                <a:cxn ang="0">
                  <a:pos x="5" y="11"/>
                </a:cxn>
                <a:cxn ang="0">
                  <a:pos x="11" y="5"/>
                </a:cxn>
                <a:cxn ang="0">
                  <a:pos x="17" y="11"/>
                </a:cxn>
                <a:cxn ang="0">
                  <a:pos x="11" y="17"/>
                </a:cxn>
              </a:cxnLst>
              <a:rect l="txL" t="txT" r="txR" b="txB"/>
              <a:pathLst>
                <a:path w="22" h="22">
                  <a:moveTo>
                    <a:pt x="11" y="0"/>
                  </a:moveTo>
                  <a:cubicBezTo>
                    <a:pt x="5" y="0"/>
                    <a:pt x="0" y="5"/>
                    <a:pt x="0" y="11"/>
                  </a:cubicBezTo>
                  <a:cubicBezTo>
                    <a:pt x="0" y="17"/>
                    <a:pt x="5" y="22"/>
                    <a:pt x="11" y="22"/>
                  </a:cubicBezTo>
                  <a:cubicBezTo>
                    <a:pt x="17" y="22"/>
                    <a:pt x="22" y="17"/>
                    <a:pt x="22" y="11"/>
                  </a:cubicBezTo>
                  <a:cubicBezTo>
                    <a:pt x="22" y="5"/>
                    <a:pt x="17" y="0"/>
                    <a:pt x="11" y="0"/>
                  </a:cubicBezTo>
                  <a:close/>
                  <a:moveTo>
                    <a:pt x="11" y="17"/>
                  </a:moveTo>
                  <a:cubicBezTo>
                    <a:pt x="8" y="17"/>
                    <a:pt x="5" y="14"/>
                    <a:pt x="5" y="11"/>
                  </a:cubicBezTo>
                  <a:cubicBezTo>
                    <a:pt x="5" y="8"/>
                    <a:pt x="8" y="5"/>
                    <a:pt x="11" y="5"/>
                  </a:cubicBezTo>
                  <a:cubicBezTo>
                    <a:pt x="14" y="5"/>
                    <a:pt x="17" y="8"/>
                    <a:pt x="17" y="11"/>
                  </a:cubicBezTo>
                  <a:cubicBezTo>
                    <a:pt x="17" y="14"/>
                    <a:pt x="14" y="17"/>
                    <a:pt x="11" y="17"/>
                  </a:cubicBezTo>
                  <a:close/>
                </a:path>
              </a:pathLst>
            </a:custGeom>
            <a:solidFill>
              <a:srgbClr val="D0EAEB"/>
            </a:solid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66" name="Freeform 110"/>
            <p:cNvSpPr>
              <a:spLocks noEditPoints="1"/>
            </p:cNvSpPr>
            <p:nvPr/>
          </p:nvSpPr>
          <p:spPr>
            <a:xfrm>
              <a:off x="82213" y="181242"/>
              <a:ext cx="30830" cy="30830"/>
            </a:xfrm>
            <a:custGeom>
              <a:avLst/>
              <a:gdLst>
                <a:gd name="txL" fmla="*/ 0 w 14"/>
                <a:gd name="txT" fmla="*/ 0 h 14"/>
                <a:gd name="txR" fmla="*/ 14 w 14"/>
                <a:gd name="txB" fmla="*/ 14 h 14"/>
              </a:gdLst>
              <a:ahLst/>
              <a:cxnLst>
                <a:cxn ang="0">
                  <a:pos x="7" y="0"/>
                </a:cxn>
                <a:cxn ang="0">
                  <a:pos x="0" y="7"/>
                </a:cxn>
                <a:cxn ang="0">
                  <a:pos x="7" y="14"/>
                </a:cxn>
                <a:cxn ang="0">
                  <a:pos x="14" y="7"/>
                </a:cxn>
                <a:cxn ang="0">
                  <a:pos x="7" y="0"/>
                </a:cxn>
                <a:cxn ang="0">
                  <a:pos x="7" y="10"/>
                </a:cxn>
                <a:cxn ang="0">
                  <a:pos x="4" y="7"/>
                </a:cxn>
                <a:cxn ang="0">
                  <a:pos x="7" y="3"/>
                </a:cxn>
                <a:cxn ang="0">
                  <a:pos x="11" y="7"/>
                </a:cxn>
                <a:cxn ang="0">
                  <a:pos x="7" y="10"/>
                </a:cxn>
              </a:cxnLst>
              <a:rect l="txL" t="txT" r="txR" b="txB"/>
              <a:pathLst>
                <a:path w="14" h="14">
                  <a:moveTo>
                    <a:pt x="7" y="0"/>
                  </a:moveTo>
                  <a:cubicBezTo>
                    <a:pt x="3" y="0"/>
                    <a:pt x="0" y="3"/>
                    <a:pt x="0" y="7"/>
                  </a:cubicBezTo>
                  <a:cubicBezTo>
                    <a:pt x="0" y="11"/>
                    <a:pt x="3" y="14"/>
                    <a:pt x="7" y="14"/>
                  </a:cubicBezTo>
                  <a:cubicBezTo>
                    <a:pt x="11" y="14"/>
                    <a:pt x="14" y="11"/>
                    <a:pt x="14" y="7"/>
                  </a:cubicBezTo>
                  <a:cubicBezTo>
                    <a:pt x="14" y="3"/>
                    <a:pt x="11" y="0"/>
                    <a:pt x="7" y="0"/>
                  </a:cubicBezTo>
                  <a:close/>
                  <a:moveTo>
                    <a:pt x="7" y="10"/>
                  </a:moveTo>
                  <a:cubicBezTo>
                    <a:pt x="5" y="10"/>
                    <a:pt x="4" y="9"/>
                    <a:pt x="4" y="7"/>
                  </a:cubicBezTo>
                  <a:cubicBezTo>
                    <a:pt x="4" y="5"/>
                    <a:pt x="5" y="3"/>
                    <a:pt x="7" y="3"/>
                  </a:cubicBezTo>
                  <a:cubicBezTo>
                    <a:pt x="9" y="3"/>
                    <a:pt x="11" y="5"/>
                    <a:pt x="11" y="7"/>
                  </a:cubicBezTo>
                  <a:cubicBezTo>
                    <a:pt x="11" y="9"/>
                    <a:pt x="9" y="10"/>
                    <a:pt x="7" y="10"/>
                  </a:cubicBezTo>
                  <a:close/>
                </a:path>
              </a:pathLst>
            </a:custGeom>
            <a:solidFill>
              <a:srgbClr val="D0EAEB"/>
            </a:solid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67" name="Freeform 111"/>
            <p:cNvSpPr>
              <a:spLocks noEditPoints="1"/>
            </p:cNvSpPr>
            <p:nvPr/>
          </p:nvSpPr>
          <p:spPr>
            <a:xfrm>
              <a:off x="172834" y="105568"/>
              <a:ext cx="97161" cy="97161"/>
            </a:xfrm>
            <a:custGeom>
              <a:avLst/>
              <a:gdLst>
                <a:gd name="txL" fmla="*/ 0 w 44"/>
                <a:gd name="txT" fmla="*/ 0 h 44"/>
                <a:gd name="txR" fmla="*/ 44 w 44"/>
                <a:gd name="txB" fmla="*/ 44 h 44"/>
              </a:gdLst>
              <a:ahLst/>
              <a:cxnLst>
                <a:cxn ang="0">
                  <a:pos x="22" y="0"/>
                </a:cxn>
                <a:cxn ang="0">
                  <a:pos x="0" y="22"/>
                </a:cxn>
                <a:cxn ang="0">
                  <a:pos x="22" y="44"/>
                </a:cxn>
                <a:cxn ang="0">
                  <a:pos x="44" y="22"/>
                </a:cxn>
                <a:cxn ang="0">
                  <a:pos x="22" y="0"/>
                </a:cxn>
                <a:cxn ang="0">
                  <a:pos x="22" y="39"/>
                </a:cxn>
                <a:cxn ang="0">
                  <a:pos x="5" y="22"/>
                </a:cxn>
                <a:cxn ang="0">
                  <a:pos x="22" y="6"/>
                </a:cxn>
                <a:cxn ang="0">
                  <a:pos x="39" y="22"/>
                </a:cxn>
                <a:cxn ang="0">
                  <a:pos x="22" y="39"/>
                </a:cxn>
              </a:cxnLst>
              <a:rect l="txL" t="txT" r="txR" b="txB"/>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2" y="39"/>
                  </a:moveTo>
                  <a:cubicBezTo>
                    <a:pt x="13" y="39"/>
                    <a:pt x="5" y="31"/>
                    <a:pt x="5" y="22"/>
                  </a:cubicBezTo>
                  <a:cubicBezTo>
                    <a:pt x="5" y="13"/>
                    <a:pt x="13" y="6"/>
                    <a:pt x="22" y="6"/>
                  </a:cubicBezTo>
                  <a:cubicBezTo>
                    <a:pt x="31" y="6"/>
                    <a:pt x="39" y="13"/>
                    <a:pt x="39" y="22"/>
                  </a:cubicBezTo>
                  <a:cubicBezTo>
                    <a:pt x="39" y="31"/>
                    <a:pt x="31" y="39"/>
                    <a:pt x="22" y="39"/>
                  </a:cubicBezTo>
                  <a:close/>
                </a:path>
              </a:pathLst>
            </a:custGeom>
            <a:solidFill>
              <a:srgbClr val="D0EAEB"/>
            </a:solid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68" name="Freeform 112"/>
            <p:cNvSpPr>
              <a:spLocks noEditPoints="1"/>
            </p:cNvSpPr>
            <p:nvPr/>
          </p:nvSpPr>
          <p:spPr>
            <a:xfrm>
              <a:off x="0" y="0"/>
              <a:ext cx="402656" cy="450303"/>
            </a:xfrm>
            <a:custGeom>
              <a:avLst/>
              <a:gdLst>
                <a:gd name="txL" fmla="*/ 0 w 182"/>
                <a:gd name="txT" fmla="*/ 0 h 204"/>
                <a:gd name="txR" fmla="*/ 182 w 182"/>
                <a:gd name="txB" fmla="*/ 204 h 204"/>
              </a:gdLst>
              <a:ahLst/>
              <a:cxnLst>
                <a:cxn ang="0">
                  <a:pos x="157" y="96"/>
                </a:cxn>
                <a:cxn ang="0">
                  <a:pos x="153" y="48"/>
                </a:cxn>
                <a:cxn ang="0">
                  <a:pos x="78" y="0"/>
                </a:cxn>
                <a:cxn ang="0">
                  <a:pos x="1" y="79"/>
                </a:cxn>
                <a:cxn ang="0">
                  <a:pos x="0" y="204"/>
                </a:cxn>
                <a:cxn ang="0">
                  <a:pos x="113" y="176"/>
                </a:cxn>
                <a:cxn ang="0">
                  <a:pos x="147" y="176"/>
                </a:cxn>
                <a:cxn ang="0">
                  <a:pos x="147" y="176"/>
                </a:cxn>
                <a:cxn ang="0">
                  <a:pos x="156" y="151"/>
                </a:cxn>
                <a:cxn ang="0">
                  <a:pos x="146" y="145"/>
                </a:cxn>
                <a:cxn ang="0">
                  <a:pos x="156" y="140"/>
                </a:cxn>
                <a:cxn ang="0">
                  <a:pos x="155" y="138"/>
                </a:cxn>
                <a:cxn ang="0">
                  <a:pos x="170" y="111"/>
                </a:cxn>
                <a:cxn ang="0">
                  <a:pos x="62" y="93"/>
                </a:cxn>
                <a:cxn ang="0">
                  <a:pos x="62" y="102"/>
                </a:cxn>
                <a:cxn ang="0">
                  <a:pos x="54" y="105"/>
                </a:cxn>
                <a:cxn ang="0">
                  <a:pos x="48" y="110"/>
                </a:cxn>
                <a:cxn ang="0">
                  <a:pos x="40" y="107"/>
                </a:cxn>
                <a:cxn ang="0">
                  <a:pos x="32" y="107"/>
                </a:cxn>
                <a:cxn ang="0">
                  <a:pos x="28" y="99"/>
                </a:cxn>
                <a:cxn ang="0">
                  <a:pos x="22" y="93"/>
                </a:cxn>
                <a:cxn ang="0">
                  <a:pos x="26" y="85"/>
                </a:cxn>
                <a:cxn ang="0">
                  <a:pos x="26" y="76"/>
                </a:cxn>
                <a:cxn ang="0">
                  <a:pos x="34" y="73"/>
                </a:cxn>
                <a:cxn ang="0">
                  <a:pos x="40" y="68"/>
                </a:cxn>
                <a:cxn ang="0">
                  <a:pos x="48" y="71"/>
                </a:cxn>
                <a:cxn ang="0">
                  <a:pos x="57" y="71"/>
                </a:cxn>
                <a:cxn ang="0">
                  <a:pos x="60" y="79"/>
                </a:cxn>
                <a:cxn ang="0">
                  <a:pos x="66" y="85"/>
                </a:cxn>
                <a:cxn ang="0">
                  <a:pos x="136" y="77"/>
                </a:cxn>
                <a:cxn ang="0">
                  <a:pos x="126" y="87"/>
                </a:cxn>
                <a:cxn ang="0">
                  <a:pos x="121" y="100"/>
                </a:cxn>
                <a:cxn ang="0">
                  <a:pos x="107" y="100"/>
                </a:cxn>
                <a:cxn ang="0">
                  <a:pos x="94" y="105"/>
                </a:cxn>
                <a:cxn ang="0">
                  <a:pos x="83" y="96"/>
                </a:cxn>
                <a:cxn ang="0">
                  <a:pos x="70" y="91"/>
                </a:cxn>
                <a:cxn ang="0">
                  <a:pos x="70" y="77"/>
                </a:cxn>
                <a:cxn ang="0">
                  <a:pos x="64" y="64"/>
                </a:cxn>
                <a:cxn ang="0">
                  <a:pos x="74" y="53"/>
                </a:cxn>
                <a:cxn ang="0">
                  <a:pos x="79" y="40"/>
                </a:cxn>
                <a:cxn ang="0">
                  <a:pos x="94" y="40"/>
                </a:cxn>
                <a:cxn ang="0">
                  <a:pos x="107" y="35"/>
                </a:cxn>
                <a:cxn ang="0">
                  <a:pos x="117" y="44"/>
                </a:cxn>
                <a:cxn ang="0">
                  <a:pos x="130" y="49"/>
                </a:cxn>
                <a:cxn ang="0">
                  <a:pos x="130" y="64"/>
                </a:cxn>
                <a:cxn ang="0">
                  <a:pos x="136" y="77"/>
                </a:cxn>
              </a:cxnLst>
              <a:rect l="txL" t="txT" r="txR" b="txB"/>
              <a:pathLst>
                <a:path w="182" h="204">
                  <a:moveTo>
                    <a:pt x="170" y="111"/>
                  </a:moveTo>
                  <a:cubicBezTo>
                    <a:pt x="166" y="107"/>
                    <a:pt x="160" y="102"/>
                    <a:pt x="157" y="96"/>
                  </a:cubicBezTo>
                  <a:cubicBezTo>
                    <a:pt x="153" y="87"/>
                    <a:pt x="158" y="79"/>
                    <a:pt x="157" y="70"/>
                  </a:cubicBezTo>
                  <a:cubicBezTo>
                    <a:pt x="157" y="63"/>
                    <a:pt x="155" y="54"/>
                    <a:pt x="153" y="48"/>
                  </a:cubicBezTo>
                  <a:cubicBezTo>
                    <a:pt x="149" y="37"/>
                    <a:pt x="142" y="28"/>
                    <a:pt x="133" y="21"/>
                  </a:cubicBezTo>
                  <a:cubicBezTo>
                    <a:pt x="119" y="8"/>
                    <a:pt x="100" y="0"/>
                    <a:pt x="78" y="0"/>
                  </a:cubicBezTo>
                  <a:cubicBezTo>
                    <a:pt x="35" y="0"/>
                    <a:pt x="0" y="32"/>
                    <a:pt x="0" y="71"/>
                  </a:cubicBezTo>
                  <a:cubicBezTo>
                    <a:pt x="0" y="74"/>
                    <a:pt x="0" y="77"/>
                    <a:pt x="1" y="79"/>
                  </a:cubicBezTo>
                  <a:cubicBezTo>
                    <a:pt x="1" y="96"/>
                    <a:pt x="6" y="117"/>
                    <a:pt x="22" y="139"/>
                  </a:cubicBezTo>
                  <a:cubicBezTo>
                    <a:pt x="22" y="139"/>
                    <a:pt x="43" y="182"/>
                    <a:pt x="0" y="204"/>
                  </a:cubicBezTo>
                  <a:cubicBezTo>
                    <a:pt x="95" y="204"/>
                    <a:pt x="95" y="204"/>
                    <a:pt x="95" y="204"/>
                  </a:cubicBezTo>
                  <a:cubicBezTo>
                    <a:pt x="95" y="204"/>
                    <a:pt x="102" y="176"/>
                    <a:pt x="113" y="176"/>
                  </a:cubicBezTo>
                  <a:cubicBezTo>
                    <a:pt x="123" y="176"/>
                    <a:pt x="133" y="177"/>
                    <a:pt x="142" y="176"/>
                  </a:cubicBezTo>
                  <a:cubicBezTo>
                    <a:pt x="144" y="177"/>
                    <a:pt x="146" y="176"/>
                    <a:pt x="147" y="176"/>
                  </a:cubicBezTo>
                  <a:cubicBezTo>
                    <a:pt x="147" y="176"/>
                    <a:pt x="147" y="176"/>
                    <a:pt x="147" y="176"/>
                  </a:cubicBezTo>
                  <a:cubicBezTo>
                    <a:pt x="147" y="176"/>
                    <a:pt x="147" y="176"/>
                    <a:pt x="147" y="176"/>
                  </a:cubicBezTo>
                  <a:cubicBezTo>
                    <a:pt x="154" y="173"/>
                    <a:pt x="149" y="157"/>
                    <a:pt x="149" y="157"/>
                  </a:cubicBezTo>
                  <a:cubicBezTo>
                    <a:pt x="153" y="155"/>
                    <a:pt x="156" y="153"/>
                    <a:pt x="156" y="151"/>
                  </a:cubicBezTo>
                  <a:cubicBezTo>
                    <a:pt x="156" y="150"/>
                    <a:pt x="156" y="150"/>
                    <a:pt x="156" y="150"/>
                  </a:cubicBezTo>
                  <a:cubicBezTo>
                    <a:pt x="156" y="148"/>
                    <a:pt x="152" y="146"/>
                    <a:pt x="146" y="145"/>
                  </a:cubicBezTo>
                  <a:cubicBezTo>
                    <a:pt x="149" y="145"/>
                    <a:pt x="149" y="145"/>
                    <a:pt x="149" y="145"/>
                  </a:cubicBezTo>
                  <a:cubicBezTo>
                    <a:pt x="153" y="145"/>
                    <a:pt x="156" y="143"/>
                    <a:pt x="156" y="140"/>
                  </a:cubicBezTo>
                  <a:cubicBezTo>
                    <a:pt x="156" y="140"/>
                    <a:pt x="156" y="140"/>
                    <a:pt x="156" y="140"/>
                  </a:cubicBezTo>
                  <a:cubicBezTo>
                    <a:pt x="156" y="139"/>
                    <a:pt x="156" y="138"/>
                    <a:pt x="155" y="138"/>
                  </a:cubicBezTo>
                  <a:cubicBezTo>
                    <a:pt x="156" y="135"/>
                    <a:pt x="159" y="121"/>
                    <a:pt x="160" y="121"/>
                  </a:cubicBezTo>
                  <a:cubicBezTo>
                    <a:pt x="182" y="119"/>
                    <a:pt x="170" y="111"/>
                    <a:pt x="170" y="111"/>
                  </a:cubicBezTo>
                  <a:close/>
                  <a:moveTo>
                    <a:pt x="66" y="93"/>
                  </a:moveTo>
                  <a:cubicBezTo>
                    <a:pt x="62" y="93"/>
                    <a:pt x="62" y="93"/>
                    <a:pt x="62" y="93"/>
                  </a:cubicBezTo>
                  <a:cubicBezTo>
                    <a:pt x="62" y="95"/>
                    <a:pt x="61" y="97"/>
                    <a:pt x="60" y="99"/>
                  </a:cubicBezTo>
                  <a:cubicBezTo>
                    <a:pt x="62" y="102"/>
                    <a:pt x="62" y="102"/>
                    <a:pt x="62" y="102"/>
                  </a:cubicBezTo>
                  <a:cubicBezTo>
                    <a:pt x="57" y="107"/>
                    <a:pt x="57" y="107"/>
                    <a:pt x="57" y="107"/>
                  </a:cubicBezTo>
                  <a:cubicBezTo>
                    <a:pt x="54" y="105"/>
                    <a:pt x="54" y="105"/>
                    <a:pt x="54" y="105"/>
                  </a:cubicBezTo>
                  <a:cubicBezTo>
                    <a:pt x="52" y="106"/>
                    <a:pt x="50" y="107"/>
                    <a:pt x="48" y="107"/>
                  </a:cubicBezTo>
                  <a:cubicBezTo>
                    <a:pt x="48" y="110"/>
                    <a:pt x="48" y="110"/>
                    <a:pt x="48" y="110"/>
                  </a:cubicBezTo>
                  <a:cubicBezTo>
                    <a:pt x="40" y="110"/>
                    <a:pt x="40" y="110"/>
                    <a:pt x="40" y="110"/>
                  </a:cubicBezTo>
                  <a:cubicBezTo>
                    <a:pt x="40" y="107"/>
                    <a:pt x="40" y="107"/>
                    <a:pt x="40" y="107"/>
                  </a:cubicBezTo>
                  <a:cubicBezTo>
                    <a:pt x="38" y="107"/>
                    <a:pt x="36" y="106"/>
                    <a:pt x="34" y="105"/>
                  </a:cubicBezTo>
                  <a:cubicBezTo>
                    <a:pt x="32" y="107"/>
                    <a:pt x="32" y="107"/>
                    <a:pt x="32" y="107"/>
                  </a:cubicBezTo>
                  <a:cubicBezTo>
                    <a:pt x="26" y="102"/>
                    <a:pt x="26" y="102"/>
                    <a:pt x="26" y="102"/>
                  </a:cubicBezTo>
                  <a:cubicBezTo>
                    <a:pt x="28" y="99"/>
                    <a:pt x="28" y="99"/>
                    <a:pt x="28" y="99"/>
                  </a:cubicBezTo>
                  <a:cubicBezTo>
                    <a:pt x="27" y="97"/>
                    <a:pt x="26" y="95"/>
                    <a:pt x="26" y="93"/>
                  </a:cubicBezTo>
                  <a:cubicBezTo>
                    <a:pt x="22" y="93"/>
                    <a:pt x="22" y="93"/>
                    <a:pt x="22" y="93"/>
                  </a:cubicBezTo>
                  <a:cubicBezTo>
                    <a:pt x="22" y="85"/>
                    <a:pt x="22" y="85"/>
                    <a:pt x="22" y="85"/>
                  </a:cubicBezTo>
                  <a:cubicBezTo>
                    <a:pt x="26" y="85"/>
                    <a:pt x="26" y="85"/>
                    <a:pt x="26" y="85"/>
                  </a:cubicBezTo>
                  <a:cubicBezTo>
                    <a:pt x="26" y="83"/>
                    <a:pt x="27" y="81"/>
                    <a:pt x="28" y="79"/>
                  </a:cubicBezTo>
                  <a:cubicBezTo>
                    <a:pt x="26" y="76"/>
                    <a:pt x="26" y="76"/>
                    <a:pt x="26" y="76"/>
                  </a:cubicBezTo>
                  <a:cubicBezTo>
                    <a:pt x="31" y="71"/>
                    <a:pt x="31" y="71"/>
                    <a:pt x="31" y="71"/>
                  </a:cubicBezTo>
                  <a:cubicBezTo>
                    <a:pt x="34" y="73"/>
                    <a:pt x="34" y="73"/>
                    <a:pt x="34" y="73"/>
                  </a:cubicBezTo>
                  <a:cubicBezTo>
                    <a:pt x="36" y="72"/>
                    <a:pt x="38" y="71"/>
                    <a:pt x="40" y="71"/>
                  </a:cubicBezTo>
                  <a:cubicBezTo>
                    <a:pt x="40" y="68"/>
                    <a:pt x="40" y="68"/>
                    <a:pt x="40" y="68"/>
                  </a:cubicBezTo>
                  <a:cubicBezTo>
                    <a:pt x="48" y="68"/>
                    <a:pt x="48" y="68"/>
                    <a:pt x="48" y="68"/>
                  </a:cubicBezTo>
                  <a:cubicBezTo>
                    <a:pt x="48" y="71"/>
                    <a:pt x="48" y="71"/>
                    <a:pt x="48" y="71"/>
                  </a:cubicBezTo>
                  <a:cubicBezTo>
                    <a:pt x="50" y="71"/>
                    <a:pt x="52" y="72"/>
                    <a:pt x="54" y="73"/>
                  </a:cubicBezTo>
                  <a:cubicBezTo>
                    <a:pt x="57" y="71"/>
                    <a:pt x="57" y="71"/>
                    <a:pt x="57" y="71"/>
                  </a:cubicBezTo>
                  <a:cubicBezTo>
                    <a:pt x="63" y="76"/>
                    <a:pt x="63" y="76"/>
                    <a:pt x="63" y="76"/>
                  </a:cubicBezTo>
                  <a:cubicBezTo>
                    <a:pt x="60" y="79"/>
                    <a:pt x="60" y="79"/>
                    <a:pt x="60" y="79"/>
                  </a:cubicBezTo>
                  <a:cubicBezTo>
                    <a:pt x="61" y="81"/>
                    <a:pt x="62" y="83"/>
                    <a:pt x="63" y="85"/>
                  </a:cubicBezTo>
                  <a:cubicBezTo>
                    <a:pt x="66" y="85"/>
                    <a:pt x="66" y="85"/>
                    <a:pt x="66" y="85"/>
                  </a:cubicBezTo>
                  <a:lnTo>
                    <a:pt x="66" y="93"/>
                  </a:lnTo>
                  <a:close/>
                  <a:moveTo>
                    <a:pt x="136" y="77"/>
                  </a:moveTo>
                  <a:cubicBezTo>
                    <a:pt x="130" y="77"/>
                    <a:pt x="130" y="77"/>
                    <a:pt x="130" y="77"/>
                  </a:cubicBezTo>
                  <a:cubicBezTo>
                    <a:pt x="129" y="80"/>
                    <a:pt x="128" y="84"/>
                    <a:pt x="126" y="87"/>
                  </a:cubicBezTo>
                  <a:cubicBezTo>
                    <a:pt x="130" y="91"/>
                    <a:pt x="130" y="91"/>
                    <a:pt x="130" y="91"/>
                  </a:cubicBezTo>
                  <a:cubicBezTo>
                    <a:pt x="121" y="100"/>
                    <a:pt x="121" y="100"/>
                    <a:pt x="121" y="100"/>
                  </a:cubicBezTo>
                  <a:cubicBezTo>
                    <a:pt x="117" y="96"/>
                    <a:pt x="117" y="96"/>
                    <a:pt x="117" y="96"/>
                  </a:cubicBezTo>
                  <a:cubicBezTo>
                    <a:pt x="114" y="98"/>
                    <a:pt x="110" y="99"/>
                    <a:pt x="107" y="100"/>
                  </a:cubicBezTo>
                  <a:cubicBezTo>
                    <a:pt x="107" y="105"/>
                    <a:pt x="107" y="105"/>
                    <a:pt x="107" y="105"/>
                  </a:cubicBezTo>
                  <a:cubicBezTo>
                    <a:pt x="94" y="105"/>
                    <a:pt x="94" y="105"/>
                    <a:pt x="94" y="105"/>
                  </a:cubicBezTo>
                  <a:cubicBezTo>
                    <a:pt x="94" y="100"/>
                    <a:pt x="94" y="100"/>
                    <a:pt x="94" y="100"/>
                  </a:cubicBezTo>
                  <a:cubicBezTo>
                    <a:pt x="90" y="100"/>
                    <a:pt x="86" y="98"/>
                    <a:pt x="83" y="96"/>
                  </a:cubicBezTo>
                  <a:cubicBezTo>
                    <a:pt x="79" y="100"/>
                    <a:pt x="79" y="100"/>
                    <a:pt x="79" y="100"/>
                  </a:cubicBezTo>
                  <a:cubicBezTo>
                    <a:pt x="70" y="91"/>
                    <a:pt x="70" y="91"/>
                    <a:pt x="70" y="91"/>
                  </a:cubicBezTo>
                  <a:cubicBezTo>
                    <a:pt x="74" y="87"/>
                    <a:pt x="74" y="87"/>
                    <a:pt x="74" y="87"/>
                  </a:cubicBezTo>
                  <a:cubicBezTo>
                    <a:pt x="72" y="84"/>
                    <a:pt x="71" y="81"/>
                    <a:pt x="70" y="77"/>
                  </a:cubicBezTo>
                  <a:cubicBezTo>
                    <a:pt x="64" y="77"/>
                    <a:pt x="64" y="77"/>
                    <a:pt x="64" y="77"/>
                  </a:cubicBezTo>
                  <a:cubicBezTo>
                    <a:pt x="64" y="64"/>
                    <a:pt x="64" y="64"/>
                    <a:pt x="64" y="64"/>
                  </a:cubicBezTo>
                  <a:cubicBezTo>
                    <a:pt x="70" y="64"/>
                    <a:pt x="70" y="64"/>
                    <a:pt x="70" y="64"/>
                  </a:cubicBezTo>
                  <a:cubicBezTo>
                    <a:pt x="70" y="60"/>
                    <a:pt x="72" y="56"/>
                    <a:pt x="74" y="53"/>
                  </a:cubicBezTo>
                  <a:cubicBezTo>
                    <a:pt x="70" y="49"/>
                    <a:pt x="70" y="49"/>
                    <a:pt x="70" y="49"/>
                  </a:cubicBezTo>
                  <a:cubicBezTo>
                    <a:pt x="79" y="40"/>
                    <a:pt x="79" y="40"/>
                    <a:pt x="79" y="40"/>
                  </a:cubicBezTo>
                  <a:cubicBezTo>
                    <a:pt x="83" y="44"/>
                    <a:pt x="83" y="44"/>
                    <a:pt x="83" y="44"/>
                  </a:cubicBezTo>
                  <a:cubicBezTo>
                    <a:pt x="86" y="42"/>
                    <a:pt x="90" y="41"/>
                    <a:pt x="94" y="40"/>
                  </a:cubicBezTo>
                  <a:cubicBezTo>
                    <a:pt x="94" y="35"/>
                    <a:pt x="94" y="35"/>
                    <a:pt x="94" y="35"/>
                  </a:cubicBezTo>
                  <a:cubicBezTo>
                    <a:pt x="107" y="35"/>
                    <a:pt x="107" y="35"/>
                    <a:pt x="107" y="35"/>
                  </a:cubicBezTo>
                  <a:cubicBezTo>
                    <a:pt x="107" y="40"/>
                    <a:pt x="107" y="40"/>
                    <a:pt x="107" y="40"/>
                  </a:cubicBezTo>
                  <a:cubicBezTo>
                    <a:pt x="110" y="41"/>
                    <a:pt x="114" y="42"/>
                    <a:pt x="117" y="44"/>
                  </a:cubicBezTo>
                  <a:cubicBezTo>
                    <a:pt x="121" y="40"/>
                    <a:pt x="121" y="40"/>
                    <a:pt x="121" y="40"/>
                  </a:cubicBezTo>
                  <a:cubicBezTo>
                    <a:pt x="130" y="49"/>
                    <a:pt x="130" y="49"/>
                    <a:pt x="130" y="49"/>
                  </a:cubicBezTo>
                  <a:cubicBezTo>
                    <a:pt x="126" y="53"/>
                    <a:pt x="126" y="53"/>
                    <a:pt x="126" y="53"/>
                  </a:cubicBezTo>
                  <a:cubicBezTo>
                    <a:pt x="128" y="57"/>
                    <a:pt x="130" y="60"/>
                    <a:pt x="130" y="64"/>
                  </a:cubicBezTo>
                  <a:cubicBezTo>
                    <a:pt x="136" y="64"/>
                    <a:pt x="136" y="64"/>
                    <a:pt x="136" y="64"/>
                  </a:cubicBezTo>
                  <a:lnTo>
                    <a:pt x="136" y="77"/>
                  </a:lnTo>
                  <a:close/>
                </a:path>
              </a:pathLst>
            </a:custGeom>
            <a:solidFill>
              <a:schemeClr val="bg1"/>
            </a:solid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grpSp>
      <p:grpSp>
        <p:nvGrpSpPr>
          <p:cNvPr id="13369" name="组合 63"/>
          <p:cNvGrpSpPr/>
          <p:nvPr/>
        </p:nvGrpSpPr>
        <p:grpSpPr>
          <a:xfrm>
            <a:off x="3070860" y="3247390"/>
            <a:ext cx="390525" cy="439738"/>
            <a:chOff x="0" y="0"/>
            <a:chExt cx="406394" cy="459644"/>
          </a:xfrm>
          <a:solidFill>
            <a:schemeClr val="bg1"/>
          </a:solidFill>
        </p:grpSpPr>
        <p:sp>
          <p:nvSpPr>
            <p:cNvPr id="13370" name="Freeform 148"/>
            <p:cNvSpPr>
              <a:spLocks noEditPoints="1"/>
            </p:cNvSpPr>
            <p:nvPr/>
          </p:nvSpPr>
          <p:spPr>
            <a:xfrm>
              <a:off x="55121" y="0"/>
              <a:ext cx="351273" cy="456842"/>
            </a:xfrm>
            <a:custGeom>
              <a:avLst/>
              <a:gdLst>
                <a:gd name="txL" fmla="*/ 0 w 159"/>
                <a:gd name="txT" fmla="*/ 0 h 207"/>
                <a:gd name="txR" fmla="*/ 159 w 159"/>
                <a:gd name="txB" fmla="*/ 207 h 207"/>
              </a:gdLst>
              <a:ahLst/>
              <a:cxnLst>
                <a:cxn ang="0">
                  <a:pos x="157" y="185"/>
                </a:cxn>
                <a:cxn ang="0">
                  <a:pos x="89" y="79"/>
                </a:cxn>
                <a:cxn ang="0">
                  <a:pos x="92" y="24"/>
                </a:cxn>
                <a:cxn ang="0">
                  <a:pos x="42" y="4"/>
                </a:cxn>
                <a:cxn ang="0">
                  <a:pos x="70" y="48"/>
                </a:cxn>
                <a:cxn ang="0">
                  <a:pos x="37" y="69"/>
                </a:cxn>
                <a:cxn ang="0">
                  <a:pos x="10" y="27"/>
                </a:cxn>
                <a:cxn ang="0">
                  <a:pos x="10" y="77"/>
                </a:cxn>
                <a:cxn ang="0">
                  <a:pos x="62" y="96"/>
                </a:cxn>
                <a:cxn ang="0">
                  <a:pos x="130" y="202"/>
                </a:cxn>
                <a:cxn ang="0">
                  <a:pos x="143" y="205"/>
                </a:cxn>
                <a:cxn ang="0">
                  <a:pos x="154" y="197"/>
                </a:cxn>
                <a:cxn ang="0">
                  <a:pos x="157" y="185"/>
                </a:cxn>
                <a:cxn ang="0">
                  <a:pos x="144" y="193"/>
                </a:cxn>
                <a:cxn ang="0">
                  <a:pos x="134" y="191"/>
                </a:cxn>
                <a:cxn ang="0">
                  <a:pos x="137" y="182"/>
                </a:cxn>
                <a:cxn ang="0">
                  <a:pos x="146" y="184"/>
                </a:cxn>
                <a:cxn ang="0">
                  <a:pos x="144" y="193"/>
                </a:cxn>
              </a:cxnLst>
              <a:rect l="txL" t="txT" r="txR" b="txB"/>
              <a:pathLst>
                <a:path w="159" h="207">
                  <a:moveTo>
                    <a:pt x="157" y="185"/>
                  </a:moveTo>
                  <a:cubicBezTo>
                    <a:pt x="89" y="79"/>
                    <a:pt x="89" y="79"/>
                    <a:pt x="89" y="79"/>
                  </a:cubicBezTo>
                  <a:cubicBezTo>
                    <a:pt x="101" y="63"/>
                    <a:pt x="103" y="42"/>
                    <a:pt x="92" y="24"/>
                  </a:cubicBezTo>
                  <a:cubicBezTo>
                    <a:pt x="81" y="8"/>
                    <a:pt x="61" y="0"/>
                    <a:pt x="42" y="4"/>
                  </a:cubicBezTo>
                  <a:cubicBezTo>
                    <a:pt x="70" y="48"/>
                    <a:pt x="70" y="48"/>
                    <a:pt x="70" y="48"/>
                  </a:cubicBezTo>
                  <a:cubicBezTo>
                    <a:pt x="37" y="69"/>
                    <a:pt x="37" y="69"/>
                    <a:pt x="37" y="69"/>
                  </a:cubicBezTo>
                  <a:cubicBezTo>
                    <a:pt x="10" y="27"/>
                    <a:pt x="10" y="27"/>
                    <a:pt x="10" y="27"/>
                  </a:cubicBezTo>
                  <a:cubicBezTo>
                    <a:pt x="1" y="42"/>
                    <a:pt x="0" y="61"/>
                    <a:pt x="10" y="77"/>
                  </a:cubicBezTo>
                  <a:cubicBezTo>
                    <a:pt x="21" y="95"/>
                    <a:pt x="43" y="102"/>
                    <a:pt x="62" y="96"/>
                  </a:cubicBezTo>
                  <a:cubicBezTo>
                    <a:pt x="130" y="202"/>
                    <a:pt x="130" y="202"/>
                    <a:pt x="130" y="202"/>
                  </a:cubicBezTo>
                  <a:cubicBezTo>
                    <a:pt x="133" y="206"/>
                    <a:pt x="138" y="207"/>
                    <a:pt x="143" y="205"/>
                  </a:cubicBezTo>
                  <a:cubicBezTo>
                    <a:pt x="154" y="197"/>
                    <a:pt x="154" y="197"/>
                    <a:pt x="154" y="197"/>
                  </a:cubicBezTo>
                  <a:cubicBezTo>
                    <a:pt x="158" y="195"/>
                    <a:pt x="159" y="189"/>
                    <a:pt x="157" y="185"/>
                  </a:cubicBezTo>
                  <a:close/>
                  <a:moveTo>
                    <a:pt x="144" y="193"/>
                  </a:moveTo>
                  <a:cubicBezTo>
                    <a:pt x="141" y="195"/>
                    <a:pt x="136" y="195"/>
                    <a:pt x="134" y="191"/>
                  </a:cubicBezTo>
                  <a:cubicBezTo>
                    <a:pt x="132" y="188"/>
                    <a:pt x="133" y="184"/>
                    <a:pt x="137" y="182"/>
                  </a:cubicBezTo>
                  <a:cubicBezTo>
                    <a:pt x="140" y="180"/>
                    <a:pt x="144" y="181"/>
                    <a:pt x="146" y="184"/>
                  </a:cubicBezTo>
                  <a:cubicBezTo>
                    <a:pt x="148" y="187"/>
                    <a:pt x="147" y="191"/>
                    <a:pt x="144" y="193"/>
                  </a:cubicBezTo>
                  <a:close/>
                </a:path>
              </a:pathLst>
            </a:custGeom>
            <a:grp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71" name="Freeform 149"/>
            <p:cNvSpPr>
              <a:spLocks noEditPoints="1"/>
            </p:cNvSpPr>
            <p:nvPr/>
          </p:nvSpPr>
          <p:spPr>
            <a:xfrm>
              <a:off x="0" y="231690"/>
              <a:ext cx="231691" cy="227954"/>
            </a:xfrm>
            <a:custGeom>
              <a:avLst/>
              <a:gdLst>
                <a:gd name="txL" fmla="*/ 0 w 105"/>
                <a:gd name="txT" fmla="*/ 0 h 103"/>
                <a:gd name="txR" fmla="*/ 105 w 105"/>
                <a:gd name="txB" fmla="*/ 103 h 103"/>
              </a:gdLst>
              <a:ahLst/>
              <a:cxnLst>
                <a:cxn ang="0">
                  <a:pos x="91" y="26"/>
                </a:cxn>
                <a:cxn ang="0">
                  <a:pos x="97" y="20"/>
                </a:cxn>
                <a:cxn ang="0">
                  <a:pos x="84" y="7"/>
                </a:cxn>
                <a:cxn ang="0">
                  <a:pos x="78" y="13"/>
                </a:cxn>
                <a:cxn ang="0">
                  <a:pos x="62" y="7"/>
                </a:cxn>
                <a:cxn ang="0">
                  <a:pos x="62" y="0"/>
                </a:cxn>
                <a:cxn ang="0">
                  <a:pos x="43" y="0"/>
                </a:cxn>
                <a:cxn ang="0">
                  <a:pos x="43" y="7"/>
                </a:cxn>
                <a:cxn ang="0">
                  <a:pos x="28" y="13"/>
                </a:cxn>
                <a:cxn ang="0">
                  <a:pos x="22" y="7"/>
                </a:cxn>
                <a:cxn ang="0">
                  <a:pos x="8" y="20"/>
                </a:cxn>
                <a:cxn ang="0">
                  <a:pos x="15" y="27"/>
                </a:cxn>
                <a:cxn ang="0">
                  <a:pos x="8" y="42"/>
                </a:cxn>
                <a:cxn ang="0">
                  <a:pos x="0" y="42"/>
                </a:cxn>
                <a:cxn ang="0">
                  <a:pos x="0" y="61"/>
                </a:cxn>
                <a:cxn ang="0">
                  <a:pos x="9" y="61"/>
                </a:cxn>
                <a:cxn ang="0">
                  <a:pos x="15" y="76"/>
                </a:cxn>
                <a:cxn ang="0">
                  <a:pos x="9" y="82"/>
                </a:cxn>
                <a:cxn ang="0">
                  <a:pos x="22" y="95"/>
                </a:cxn>
                <a:cxn ang="0">
                  <a:pos x="28" y="89"/>
                </a:cxn>
                <a:cxn ang="0">
                  <a:pos x="43" y="95"/>
                </a:cxn>
                <a:cxn ang="0">
                  <a:pos x="43" y="103"/>
                </a:cxn>
                <a:cxn ang="0">
                  <a:pos x="62" y="103"/>
                </a:cxn>
                <a:cxn ang="0">
                  <a:pos x="62" y="95"/>
                </a:cxn>
                <a:cxn ang="0">
                  <a:pos x="77" y="89"/>
                </a:cxn>
                <a:cxn ang="0">
                  <a:pos x="83" y="95"/>
                </a:cxn>
                <a:cxn ang="0">
                  <a:pos x="96" y="82"/>
                </a:cxn>
                <a:cxn ang="0">
                  <a:pos x="91" y="76"/>
                </a:cxn>
                <a:cxn ang="0">
                  <a:pos x="97" y="61"/>
                </a:cxn>
                <a:cxn ang="0">
                  <a:pos x="105" y="61"/>
                </a:cxn>
                <a:cxn ang="0">
                  <a:pos x="105" y="42"/>
                </a:cxn>
                <a:cxn ang="0">
                  <a:pos x="97" y="42"/>
                </a:cxn>
                <a:cxn ang="0">
                  <a:pos x="91" y="26"/>
                </a:cxn>
                <a:cxn ang="0">
                  <a:pos x="53" y="83"/>
                </a:cxn>
                <a:cxn ang="0">
                  <a:pos x="21" y="51"/>
                </a:cxn>
                <a:cxn ang="0">
                  <a:pos x="53" y="19"/>
                </a:cxn>
                <a:cxn ang="0">
                  <a:pos x="85" y="51"/>
                </a:cxn>
                <a:cxn ang="0">
                  <a:pos x="53" y="83"/>
                </a:cxn>
              </a:cxnLst>
              <a:rect l="txL" t="txT" r="txR" b="txB"/>
              <a:pathLst>
                <a:path w="105" h="103">
                  <a:moveTo>
                    <a:pt x="91" y="26"/>
                  </a:moveTo>
                  <a:cubicBezTo>
                    <a:pt x="97" y="20"/>
                    <a:pt x="97" y="20"/>
                    <a:pt x="97" y="20"/>
                  </a:cubicBezTo>
                  <a:cubicBezTo>
                    <a:pt x="84" y="7"/>
                    <a:pt x="84" y="7"/>
                    <a:pt x="84" y="7"/>
                  </a:cubicBezTo>
                  <a:cubicBezTo>
                    <a:pt x="78" y="13"/>
                    <a:pt x="78" y="13"/>
                    <a:pt x="78" y="13"/>
                  </a:cubicBezTo>
                  <a:cubicBezTo>
                    <a:pt x="73" y="10"/>
                    <a:pt x="67" y="8"/>
                    <a:pt x="62" y="7"/>
                  </a:cubicBezTo>
                  <a:cubicBezTo>
                    <a:pt x="62" y="0"/>
                    <a:pt x="62" y="0"/>
                    <a:pt x="62" y="0"/>
                  </a:cubicBezTo>
                  <a:cubicBezTo>
                    <a:pt x="43" y="0"/>
                    <a:pt x="43" y="0"/>
                    <a:pt x="43" y="0"/>
                  </a:cubicBezTo>
                  <a:cubicBezTo>
                    <a:pt x="43" y="7"/>
                    <a:pt x="43" y="7"/>
                    <a:pt x="43" y="7"/>
                  </a:cubicBezTo>
                  <a:cubicBezTo>
                    <a:pt x="38" y="8"/>
                    <a:pt x="33" y="10"/>
                    <a:pt x="28" y="13"/>
                  </a:cubicBezTo>
                  <a:cubicBezTo>
                    <a:pt x="22" y="7"/>
                    <a:pt x="22" y="7"/>
                    <a:pt x="22" y="7"/>
                  </a:cubicBezTo>
                  <a:cubicBezTo>
                    <a:pt x="8" y="20"/>
                    <a:pt x="8" y="20"/>
                    <a:pt x="8" y="20"/>
                  </a:cubicBezTo>
                  <a:cubicBezTo>
                    <a:pt x="15" y="27"/>
                    <a:pt x="15" y="27"/>
                    <a:pt x="15" y="27"/>
                  </a:cubicBezTo>
                  <a:cubicBezTo>
                    <a:pt x="12" y="31"/>
                    <a:pt x="10" y="36"/>
                    <a:pt x="8" y="42"/>
                  </a:cubicBezTo>
                  <a:cubicBezTo>
                    <a:pt x="0" y="42"/>
                    <a:pt x="0" y="42"/>
                    <a:pt x="0" y="42"/>
                  </a:cubicBezTo>
                  <a:cubicBezTo>
                    <a:pt x="0" y="61"/>
                    <a:pt x="0" y="61"/>
                    <a:pt x="0" y="61"/>
                  </a:cubicBezTo>
                  <a:cubicBezTo>
                    <a:pt x="9" y="61"/>
                    <a:pt x="9" y="61"/>
                    <a:pt x="9" y="61"/>
                  </a:cubicBezTo>
                  <a:cubicBezTo>
                    <a:pt x="10" y="66"/>
                    <a:pt x="12" y="71"/>
                    <a:pt x="15" y="76"/>
                  </a:cubicBezTo>
                  <a:cubicBezTo>
                    <a:pt x="9" y="82"/>
                    <a:pt x="9" y="82"/>
                    <a:pt x="9" y="82"/>
                  </a:cubicBezTo>
                  <a:cubicBezTo>
                    <a:pt x="22" y="95"/>
                    <a:pt x="22" y="95"/>
                    <a:pt x="22" y="95"/>
                  </a:cubicBezTo>
                  <a:cubicBezTo>
                    <a:pt x="28" y="89"/>
                    <a:pt x="28" y="89"/>
                    <a:pt x="28" y="89"/>
                  </a:cubicBezTo>
                  <a:cubicBezTo>
                    <a:pt x="33" y="92"/>
                    <a:pt x="38" y="94"/>
                    <a:pt x="43" y="95"/>
                  </a:cubicBezTo>
                  <a:cubicBezTo>
                    <a:pt x="43" y="103"/>
                    <a:pt x="43" y="103"/>
                    <a:pt x="43" y="103"/>
                  </a:cubicBezTo>
                  <a:cubicBezTo>
                    <a:pt x="62" y="103"/>
                    <a:pt x="62" y="103"/>
                    <a:pt x="62" y="103"/>
                  </a:cubicBezTo>
                  <a:cubicBezTo>
                    <a:pt x="62" y="95"/>
                    <a:pt x="62" y="95"/>
                    <a:pt x="62" y="95"/>
                  </a:cubicBezTo>
                  <a:cubicBezTo>
                    <a:pt x="67" y="94"/>
                    <a:pt x="73" y="92"/>
                    <a:pt x="77" y="89"/>
                  </a:cubicBezTo>
                  <a:cubicBezTo>
                    <a:pt x="83" y="95"/>
                    <a:pt x="83" y="95"/>
                    <a:pt x="83" y="95"/>
                  </a:cubicBezTo>
                  <a:cubicBezTo>
                    <a:pt x="96" y="82"/>
                    <a:pt x="96" y="82"/>
                    <a:pt x="96" y="82"/>
                  </a:cubicBezTo>
                  <a:cubicBezTo>
                    <a:pt x="91" y="76"/>
                    <a:pt x="91" y="76"/>
                    <a:pt x="91" y="76"/>
                  </a:cubicBezTo>
                  <a:cubicBezTo>
                    <a:pt x="94" y="71"/>
                    <a:pt x="96" y="66"/>
                    <a:pt x="97" y="61"/>
                  </a:cubicBezTo>
                  <a:cubicBezTo>
                    <a:pt x="105" y="61"/>
                    <a:pt x="105" y="61"/>
                    <a:pt x="105" y="61"/>
                  </a:cubicBezTo>
                  <a:cubicBezTo>
                    <a:pt x="105" y="42"/>
                    <a:pt x="105" y="42"/>
                    <a:pt x="105" y="42"/>
                  </a:cubicBezTo>
                  <a:cubicBezTo>
                    <a:pt x="97" y="42"/>
                    <a:pt x="97" y="42"/>
                    <a:pt x="97" y="42"/>
                  </a:cubicBezTo>
                  <a:cubicBezTo>
                    <a:pt x="96" y="36"/>
                    <a:pt x="94" y="31"/>
                    <a:pt x="91" y="26"/>
                  </a:cubicBezTo>
                  <a:close/>
                  <a:moveTo>
                    <a:pt x="53" y="83"/>
                  </a:moveTo>
                  <a:cubicBezTo>
                    <a:pt x="35" y="83"/>
                    <a:pt x="21" y="69"/>
                    <a:pt x="21" y="51"/>
                  </a:cubicBezTo>
                  <a:cubicBezTo>
                    <a:pt x="21" y="33"/>
                    <a:pt x="35" y="19"/>
                    <a:pt x="53" y="19"/>
                  </a:cubicBezTo>
                  <a:cubicBezTo>
                    <a:pt x="71" y="19"/>
                    <a:pt x="85" y="33"/>
                    <a:pt x="85" y="51"/>
                  </a:cubicBezTo>
                  <a:cubicBezTo>
                    <a:pt x="85" y="69"/>
                    <a:pt x="71" y="83"/>
                    <a:pt x="53" y="83"/>
                  </a:cubicBezTo>
                  <a:close/>
                </a:path>
              </a:pathLst>
            </a:custGeom>
            <a:grp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sp>
          <p:nvSpPr>
            <p:cNvPr id="13372" name="Oval 150"/>
            <p:cNvSpPr/>
            <p:nvPr/>
          </p:nvSpPr>
          <p:spPr>
            <a:xfrm>
              <a:off x="97160" y="326982"/>
              <a:ext cx="37370" cy="37370"/>
            </a:xfrm>
            <a:prstGeom prst="ellipse">
              <a:avLst/>
            </a:prstGeom>
            <a:grpFill/>
            <a:ln w="9525">
              <a:noFill/>
            </a:ln>
          </p:spPr>
          <p:txBody>
            <a:bodyPr vert="horz" wrap="square" anchor="t"/>
            <a:lstStyle/>
            <a:p>
              <a:pPr lvl="0">
                <a:lnSpc>
                  <a:spcPct val="100000"/>
                </a:lnSpc>
              </a:pPr>
              <a:endParaRPr>
                <a:solidFill>
                  <a:srgbClr val="000000"/>
                </a:solidFill>
                <a:latin typeface="黑体" panose="02010609060101010101" charset="-122"/>
                <a:ea typeface="黑体" panose="02010609060101010101" charset="-122"/>
                <a:sym typeface="宋体" panose="02010600030101010101" pitchFamily="2" charset="-122"/>
              </a:endParaRPr>
            </a:p>
          </p:txBody>
        </p:sp>
      </p:grpSp>
      <p:sp>
        <p:nvSpPr>
          <p:cNvPr id="13373" name="文本框 67"/>
          <p:cNvSpPr/>
          <p:nvPr/>
        </p:nvSpPr>
        <p:spPr>
          <a:xfrm>
            <a:off x="1500823" y="1501140"/>
            <a:ext cx="2492990" cy="646331"/>
          </a:xfrm>
          <a:prstGeom prst="rect">
            <a:avLst/>
          </a:prstGeom>
          <a:noFill/>
          <a:ln w="9525">
            <a:noFill/>
          </a:ln>
        </p:spPr>
        <p:txBody>
          <a:bodyPr wrap="none">
            <a:spAutoFit/>
          </a:bodyPr>
          <a:lstStyle/>
          <a:p>
            <a:pPr lvl="0" algn="l">
              <a:lnSpc>
                <a:spcPct val="100000"/>
              </a:lnSpc>
            </a:pPr>
            <a:r>
              <a:rPr lang="zh-CN" altLang="en-US" b="1" dirty="0">
                <a:solidFill>
                  <a:srgbClr val="000000"/>
                </a:solidFill>
                <a:latin typeface="黑体" panose="02010609060101010101" charset="-122"/>
                <a:ea typeface="黑体" panose="02010609060101010101" charset="-122"/>
                <a:sym typeface="华文宋体" panose="02010600040101010101" pitchFamily="2" charset="-122"/>
              </a:rPr>
              <a:t>时间</a:t>
            </a:r>
            <a:endParaRPr lang="en-US" altLang="zh-CN" b="1" dirty="0">
              <a:solidFill>
                <a:srgbClr val="000000"/>
              </a:solidFill>
              <a:latin typeface="黑体" panose="02010609060101010101" charset="-122"/>
              <a:ea typeface="黑体" panose="02010609060101010101" charset="-122"/>
              <a:sym typeface="华文宋体" panose="02010600040101010101" pitchFamily="2" charset="-122"/>
            </a:endParaRPr>
          </a:p>
          <a:p>
            <a:pPr lvl="0" algn="l">
              <a:lnSpc>
                <a:spcPct val="100000"/>
              </a:lnSpc>
            </a:pPr>
            <a:r>
              <a:rPr lang="en-US" altLang="zh-CN" dirty="0">
                <a:solidFill>
                  <a:srgbClr val="000000"/>
                </a:solidFill>
                <a:latin typeface="黑体" panose="02010609060101010101" charset="-122"/>
                <a:ea typeface="黑体" panose="02010609060101010101" charset="-122"/>
                <a:sym typeface="华文宋体" panose="02010600040101010101" pitchFamily="2" charset="-122"/>
              </a:rPr>
              <a:t>1944</a:t>
            </a: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年</a:t>
            </a:r>
            <a:r>
              <a:rPr lang="en-US" altLang="zh-CN" dirty="0">
                <a:solidFill>
                  <a:srgbClr val="000000"/>
                </a:solidFill>
                <a:latin typeface="黑体" panose="02010609060101010101" charset="-122"/>
                <a:ea typeface="黑体" panose="02010609060101010101" charset="-122"/>
                <a:sym typeface="华文宋体" panose="02010600040101010101" pitchFamily="2" charset="-122"/>
              </a:rPr>
              <a:t>6</a:t>
            </a: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月</a:t>
            </a:r>
            <a:r>
              <a:rPr lang="en-US" altLang="zh-CN" dirty="0">
                <a:solidFill>
                  <a:srgbClr val="000000"/>
                </a:solidFill>
                <a:latin typeface="黑体" panose="02010609060101010101" charset="-122"/>
                <a:ea typeface="黑体" panose="02010609060101010101" charset="-122"/>
                <a:sym typeface="华文宋体" panose="02010600040101010101" pitchFamily="2" charset="-122"/>
              </a:rPr>
              <a:t>6</a:t>
            </a: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日</a:t>
            </a:r>
            <a:r>
              <a:rPr lang="en-US" altLang="zh-CN" dirty="0">
                <a:solidFill>
                  <a:srgbClr val="000000"/>
                </a:solidFill>
                <a:latin typeface="黑体" panose="02010609060101010101" charset="-122"/>
                <a:ea typeface="黑体" panose="02010609060101010101" charset="-122"/>
                <a:sym typeface="华文宋体" panose="02010600040101010101" pitchFamily="2" charset="-122"/>
              </a:rPr>
              <a:t>-8</a:t>
            </a: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月</a:t>
            </a:r>
            <a:r>
              <a:rPr lang="en-US" altLang="zh-CN" dirty="0">
                <a:solidFill>
                  <a:srgbClr val="000000"/>
                </a:solidFill>
                <a:latin typeface="黑体" panose="02010609060101010101" charset="-122"/>
                <a:ea typeface="黑体" panose="02010609060101010101" charset="-122"/>
                <a:sym typeface="华文宋体" panose="02010600040101010101" pitchFamily="2" charset="-122"/>
              </a:rPr>
              <a:t>19</a:t>
            </a: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日</a:t>
            </a:r>
            <a:endParaRPr lang="en-US" altLang="x-none" dirty="0">
              <a:solidFill>
                <a:srgbClr val="000000"/>
              </a:solidFill>
              <a:latin typeface="黑体" panose="02010609060101010101" charset="-122"/>
              <a:ea typeface="黑体" panose="02010609060101010101" charset="-122"/>
              <a:sym typeface="华文宋体" panose="02010600040101010101" pitchFamily="2" charset="-122"/>
            </a:endParaRPr>
          </a:p>
        </p:txBody>
      </p:sp>
      <p:sp>
        <p:nvSpPr>
          <p:cNvPr id="13374" name="文本框 68"/>
          <p:cNvSpPr/>
          <p:nvPr/>
        </p:nvSpPr>
        <p:spPr>
          <a:xfrm>
            <a:off x="683260" y="4087178"/>
            <a:ext cx="2031325" cy="646331"/>
          </a:xfrm>
          <a:prstGeom prst="rect">
            <a:avLst/>
          </a:prstGeom>
          <a:noFill/>
          <a:ln w="9525">
            <a:noFill/>
          </a:ln>
        </p:spPr>
        <p:txBody>
          <a:bodyPr wrap="none">
            <a:spAutoFit/>
          </a:bodyPr>
          <a:lstStyle/>
          <a:p>
            <a:pPr lvl="0" algn="l">
              <a:lnSpc>
                <a:spcPct val="100000"/>
              </a:lnSpc>
            </a:pPr>
            <a:r>
              <a:rPr lang="zh-CN" altLang="en-US" b="1" dirty="0">
                <a:solidFill>
                  <a:srgbClr val="000000"/>
                </a:solidFill>
                <a:latin typeface="黑体" panose="02010609060101010101" charset="-122"/>
                <a:ea typeface="黑体" panose="02010609060101010101" charset="-122"/>
                <a:sym typeface="华文宋体" panose="02010600040101010101" pitchFamily="2" charset="-122"/>
              </a:rPr>
              <a:t>地点</a:t>
            </a:r>
            <a:endParaRPr lang="en-US" altLang="zh-CN" b="1" dirty="0">
              <a:solidFill>
                <a:srgbClr val="000000"/>
              </a:solidFill>
              <a:latin typeface="黑体" panose="02010609060101010101" charset="-122"/>
              <a:ea typeface="黑体" panose="02010609060101010101" charset="-122"/>
              <a:sym typeface="华文宋体" panose="02010600040101010101" pitchFamily="2" charset="-122"/>
            </a:endParaRPr>
          </a:p>
          <a:p>
            <a:pPr lvl="0" algn="l">
              <a:lnSpc>
                <a:spcPct val="100000"/>
              </a:lnSpc>
            </a:pP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法国西北部诺曼底</a:t>
            </a:r>
            <a:endParaRPr lang="en-US" altLang="x-none" dirty="0">
              <a:solidFill>
                <a:srgbClr val="000000"/>
              </a:solidFill>
              <a:latin typeface="黑体" panose="02010609060101010101" charset="-122"/>
              <a:ea typeface="黑体" panose="02010609060101010101" charset="-122"/>
              <a:sym typeface="华文宋体" panose="02010600040101010101" pitchFamily="2" charset="-122"/>
            </a:endParaRPr>
          </a:p>
        </p:txBody>
      </p:sp>
      <p:sp>
        <p:nvSpPr>
          <p:cNvPr id="13375" name="文本框 69"/>
          <p:cNvSpPr/>
          <p:nvPr/>
        </p:nvSpPr>
        <p:spPr>
          <a:xfrm>
            <a:off x="2416810" y="5069840"/>
            <a:ext cx="2608406" cy="646331"/>
          </a:xfrm>
          <a:prstGeom prst="rect">
            <a:avLst/>
          </a:prstGeom>
          <a:noFill/>
          <a:ln w="9525">
            <a:noFill/>
          </a:ln>
        </p:spPr>
        <p:txBody>
          <a:bodyPr wrap="none">
            <a:spAutoFit/>
          </a:bodyPr>
          <a:lstStyle/>
          <a:p>
            <a:pPr lvl="0" algn="l">
              <a:lnSpc>
                <a:spcPct val="100000"/>
              </a:lnSpc>
            </a:pPr>
            <a:r>
              <a:rPr lang="zh-CN" altLang="en-US" b="1" dirty="0">
                <a:solidFill>
                  <a:srgbClr val="000000"/>
                </a:solidFill>
                <a:latin typeface="黑体" panose="02010609060101010101" charset="-122"/>
                <a:ea typeface="黑体" panose="02010609060101010101" charset="-122"/>
                <a:sym typeface="华文宋体" panose="02010600040101010101" pitchFamily="2" charset="-122"/>
              </a:rPr>
              <a:t>人物</a:t>
            </a:r>
            <a:endParaRPr lang="en-US" altLang="zh-CN" b="1" dirty="0">
              <a:solidFill>
                <a:srgbClr val="000000"/>
              </a:solidFill>
              <a:latin typeface="黑体" panose="02010609060101010101" charset="-122"/>
              <a:ea typeface="黑体" panose="02010609060101010101" charset="-122"/>
              <a:sym typeface="华文宋体" panose="02010600040101010101" pitchFamily="2" charset="-122"/>
            </a:endParaRPr>
          </a:p>
          <a:p>
            <a:pPr lvl="0" algn="l">
              <a:lnSpc>
                <a:spcPct val="100000"/>
              </a:lnSpc>
            </a:pP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艾森豪威尔</a:t>
            </a:r>
            <a:r>
              <a:rPr lang="en-US" altLang="zh-CN" dirty="0">
                <a:solidFill>
                  <a:srgbClr val="000000"/>
                </a:solidFill>
                <a:latin typeface="黑体" panose="02010609060101010101" charset="-122"/>
                <a:ea typeface="黑体" panose="02010609060101010101" charset="-122"/>
                <a:sym typeface="华文宋体" panose="02010600040101010101" pitchFamily="2" charset="-122"/>
              </a:rPr>
              <a:t>.</a:t>
            </a: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伦德施泰特</a:t>
            </a:r>
            <a:endParaRPr lang="en-US" altLang="x-none" dirty="0">
              <a:solidFill>
                <a:srgbClr val="000000"/>
              </a:solidFill>
              <a:latin typeface="黑体" panose="02010609060101010101" charset="-122"/>
              <a:ea typeface="黑体" panose="02010609060101010101" charset="-122"/>
              <a:sym typeface="华文宋体" panose="02010600040101010101" pitchFamily="2" charset="-122"/>
            </a:endParaRPr>
          </a:p>
        </p:txBody>
      </p:sp>
      <p:sp>
        <p:nvSpPr>
          <p:cNvPr id="13376" name="文本框 70"/>
          <p:cNvSpPr/>
          <p:nvPr/>
        </p:nvSpPr>
        <p:spPr>
          <a:xfrm>
            <a:off x="8260452" y="4733509"/>
            <a:ext cx="3671198" cy="646331"/>
          </a:xfrm>
          <a:prstGeom prst="rect">
            <a:avLst/>
          </a:prstGeom>
          <a:noFill/>
          <a:ln w="9525">
            <a:noFill/>
          </a:ln>
        </p:spPr>
        <p:txBody>
          <a:bodyPr wrap="none">
            <a:spAutoFit/>
          </a:bodyPr>
          <a:lstStyle/>
          <a:p>
            <a:pPr lvl="0" algn="l">
              <a:lnSpc>
                <a:spcPct val="100000"/>
              </a:lnSpc>
            </a:pPr>
            <a:r>
              <a:rPr lang="zh-CN" altLang="en-US" b="1" dirty="0">
                <a:solidFill>
                  <a:srgbClr val="000000"/>
                </a:solidFill>
                <a:latin typeface="黑体" panose="02010609060101010101" charset="-122"/>
                <a:ea typeface="黑体" panose="02010609060101010101" charset="-122"/>
                <a:sym typeface="华文宋体" panose="02010600040101010101" pitchFamily="2" charset="-122"/>
              </a:rPr>
              <a:t>战争结果</a:t>
            </a:r>
            <a:endParaRPr lang="en-US" altLang="zh-CN" b="1" dirty="0">
              <a:solidFill>
                <a:srgbClr val="000000"/>
              </a:solidFill>
              <a:latin typeface="黑体" panose="02010609060101010101" charset="-122"/>
              <a:ea typeface="黑体" panose="02010609060101010101" charset="-122"/>
              <a:sym typeface="华文宋体" panose="02010600040101010101" pitchFamily="2" charset="-122"/>
            </a:endParaRPr>
          </a:p>
          <a:p>
            <a:pPr lvl="0" algn="l">
              <a:lnSpc>
                <a:spcPct val="100000"/>
              </a:lnSpc>
            </a:pP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盟军胜利，成功开辟欧洲第二战场</a:t>
            </a:r>
            <a:endParaRPr lang="en-US" altLang="x-none" dirty="0">
              <a:solidFill>
                <a:srgbClr val="000000"/>
              </a:solidFill>
              <a:latin typeface="黑体" panose="02010609060101010101" charset="-122"/>
              <a:ea typeface="黑体" panose="02010609060101010101" charset="-122"/>
              <a:sym typeface="华文宋体" panose="02010600040101010101" pitchFamily="2" charset="-122"/>
            </a:endParaRPr>
          </a:p>
        </p:txBody>
      </p:sp>
      <p:sp>
        <p:nvSpPr>
          <p:cNvPr id="13377" name="文本框 71"/>
          <p:cNvSpPr/>
          <p:nvPr/>
        </p:nvSpPr>
        <p:spPr>
          <a:xfrm>
            <a:off x="7679373" y="1386840"/>
            <a:ext cx="3671198" cy="923330"/>
          </a:xfrm>
          <a:prstGeom prst="rect">
            <a:avLst/>
          </a:prstGeom>
          <a:noFill/>
          <a:ln w="9525">
            <a:noFill/>
          </a:ln>
        </p:spPr>
        <p:txBody>
          <a:bodyPr wrap="none">
            <a:spAutoFit/>
          </a:bodyPr>
          <a:lstStyle/>
          <a:p>
            <a:pPr lvl="0" algn="l">
              <a:lnSpc>
                <a:spcPct val="100000"/>
              </a:lnSpc>
            </a:pPr>
            <a:r>
              <a:rPr lang="zh-CN" altLang="en-US" b="1" dirty="0">
                <a:solidFill>
                  <a:srgbClr val="000000"/>
                </a:solidFill>
                <a:latin typeface="黑体" panose="02010609060101010101" charset="-122"/>
                <a:ea typeface="黑体" panose="02010609060101010101" charset="-122"/>
                <a:sym typeface="华文宋体" panose="02010600040101010101" pitchFamily="2" charset="-122"/>
              </a:rPr>
              <a:t>参战部队</a:t>
            </a:r>
            <a:endParaRPr lang="en-US" altLang="zh-CN" b="1" dirty="0">
              <a:solidFill>
                <a:srgbClr val="000000"/>
              </a:solidFill>
              <a:latin typeface="黑体" panose="02010609060101010101" charset="-122"/>
              <a:ea typeface="黑体" panose="02010609060101010101" charset="-122"/>
              <a:sym typeface="华文宋体" panose="02010600040101010101" pitchFamily="2" charset="-122"/>
            </a:endParaRPr>
          </a:p>
          <a:p>
            <a:pPr lvl="0" algn="l">
              <a:lnSpc>
                <a:spcPct val="100000"/>
              </a:lnSpc>
            </a:pP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美国、英国、加拿大、自由法国、</a:t>
            </a:r>
            <a:endParaRPr lang="en-US" altLang="zh-CN" dirty="0">
              <a:solidFill>
                <a:srgbClr val="000000"/>
              </a:solidFill>
              <a:latin typeface="黑体" panose="02010609060101010101" charset="-122"/>
              <a:ea typeface="黑体" panose="02010609060101010101" charset="-122"/>
              <a:sym typeface="华文宋体" panose="02010600040101010101" pitchFamily="2" charset="-122"/>
            </a:endParaRPr>
          </a:p>
          <a:p>
            <a:pPr lvl="0" algn="l">
              <a:lnSpc>
                <a:spcPct val="100000"/>
              </a:lnSpc>
            </a:pPr>
            <a:r>
              <a:rPr lang="zh-CN" altLang="en-US" dirty="0">
                <a:solidFill>
                  <a:srgbClr val="000000"/>
                </a:solidFill>
                <a:latin typeface="黑体" panose="02010609060101010101" charset="-122"/>
                <a:ea typeface="黑体" panose="02010609060101010101" charset="-122"/>
                <a:sym typeface="华文宋体" panose="02010600040101010101" pitchFamily="2" charset="-122"/>
              </a:rPr>
              <a:t>波兰、荷兰、挪威、纳粹德国</a:t>
            </a:r>
            <a:endParaRPr lang="en-US" altLang="x-none" dirty="0">
              <a:solidFill>
                <a:srgbClr val="000000"/>
              </a:solidFill>
              <a:latin typeface="黑体" panose="02010609060101010101" charset="-122"/>
              <a:ea typeface="黑体" panose="02010609060101010101" charset="-122"/>
              <a:sym typeface="华文宋体" panose="0201060004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373"/>
                                        </p:tgtEl>
                                        <p:attrNameLst>
                                          <p:attrName>style.visibility</p:attrName>
                                        </p:attrNameLst>
                                      </p:cBhvr>
                                      <p:to>
                                        <p:strVal val="visible"/>
                                      </p:to>
                                    </p:set>
                                    <p:anim calcmode="lin" valueType="num">
                                      <p:cBhvr additive="base">
                                        <p:cTn id="7" dur="500" fill="hold"/>
                                        <p:tgtEl>
                                          <p:spTgt spid="13373"/>
                                        </p:tgtEl>
                                        <p:attrNameLst>
                                          <p:attrName>ppt_x</p:attrName>
                                        </p:attrNameLst>
                                      </p:cBhvr>
                                      <p:tavLst>
                                        <p:tav tm="0">
                                          <p:val>
                                            <p:strVal val="#ppt_x"/>
                                          </p:val>
                                        </p:tav>
                                        <p:tav tm="100000">
                                          <p:val>
                                            <p:strVal val="#ppt_x"/>
                                          </p:val>
                                        </p:tav>
                                      </p:tavLst>
                                    </p:anim>
                                    <p:anim calcmode="lin" valueType="num">
                                      <p:cBhvr additive="base">
                                        <p:cTn id="8" dur="500" fill="hold"/>
                                        <p:tgtEl>
                                          <p:spTgt spid="1337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374"/>
                                        </p:tgtEl>
                                        <p:attrNameLst>
                                          <p:attrName>style.visibility</p:attrName>
                                        </p:attrNameLst>
                                      </p:cBhvr>
                                      <p:to>
                                        <p:strVal val="visible"/>
                                      </p:to>
                                    </p:set>
                                    <p:anim calcmode="lin" valueType="num">
                                      <p:cBhvr additive="base">
                                        <p:cTn id="13" dur="500" fill="hold"/>
                                        <p:tgtEl>
                                          <p:spTgt spid="13374"/>
                                        </p:tgtEl>
                                        <p:attrNameLst>
                                          <p:attrName>ppt_x</p:attrName>
                                        </p:attrNameLst>
                                      </p:cBhvr>
                                      <p:tavLst>
                                        <p:tav tm="0">
                                          <p:val>
                                            <p:strVal val="#ppt_x"/>
                                          </p:val>
                                        </p:tav>
                                        <p:tav tm="100000">
                                          <p:val>
                                            <p:strVal val="#ppt_x"/>
                                          </p:val>
                                        </p:tav>
                                      </p:tavLst>
                                    </p:anim>
                                    <p:anim calcmode="lin" valueType="num">
                                      <p:cBhvr additive="base">
                                        <p:cTn id="14" dur="500" fill="hold"/>
                                        <p:tgtEl>
                                          <p:spTgt spid="1337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375"/>
                                        </p:tgtEl>
                                        <p:attrNameLst>
                                          <p:attrName>style.visibility</p:attrName>
                                        </p:attrNameLst>
                                      </p:cBhvr>
                                      <p:to>
                                        <p:strVal val="visible"/>
                                      </p:to>
                                    </p:set>
                                    <p:anim calcmode="lin" valueType="num">
                                      <p:cBhvr additive="base">
                                        <p:cTn id="19" dur="500" fill="hold"/>
                                        <p:tgtEl>
                                          <p:spTgt spid="13375"/>
                                        </p:tgtEl>
                                        <p:attrNameLst>
                                          <p:attrName>ppt_x</p:attrName>
                                        </p:attrNameLst>
                                      </p:cBhvr>
                                      <p:tavLst>
                                        <p:tav tm="0">
                                          <p:val>
                                            <p:strVal val="#ppt_x"/>
                                          </p:val>
                                        </p:tav>
                                        <p:tav tm="100000">
                                          <p:val>
                                            <p:strVal val="#ppt_x"/>
                                          </p:val>
                                        </p:tav>
                                      </p:tavLst>
                                    </p:anim>
                                    <p:anim calcmode="lin" valueType="num">
                                      <p:cBhvr additive="base">
                                        <p:cTn id="20" dur="500" fill="hold"/>
                                        <p:tgtEl>
                                          <p:spTgt spid="1337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377"/>
                                        </p:tgtEl>
                                        <p:attrNameLst>
                                          <p:attrName>style.visibility</p:attrName>
                                        </p:attrNameLst>
                                      </p:cBhvr>
                                      <p:to>
                                        <p:strVal val="visible"/>
                                      </p:to>
                                    </p:set>
                                    <p:anim calcmode="lin" valueType="num">
                                      <p:cBhvr additive="base">
                                        <p:cTn id="25" dur="500" fill="hold"/>
                                        <p:tgtEl>
                                          <p:spTgt spid="13377"/>
                                        </p:tgtEl>
                                        <p:attrNameLst>
                                          <p:attrName>ppt_x</p:attrName>
                                        </p:attrNameLst>
                                      </p:cBhvr>
                                      <p:tavLst>
                                        <p:tav tm="0">
                                          <p:val>
                                            <p:strVal val="#ppt_x"/>
                                          </p:val>
                                        </p:tav>
                                        <p:tav tm="100000">
                                          <p:val>
                                            <p:strVal val="#ppt_x"/>
                                          </p:val>
                                        </p:tav>
                                      </p:tavLst>
                                    </p:anim>
                                    <p:anim calcmode="lin" valueType="num">
                                      <p:cBhvr additive="base">
                                        <p:cTn id="26" dur="500" fill="hold"/>
                                        <p:tgtEl>
                                          <p:spTgt spid="1337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3376"/>
                                        </p:tgtEl>
                                        <p:attrNameLst>
                                          <p:attrName>style.visibility</p:attrName>
                                        </p:attrNameLst>
                                      </p:cBhvr>
                                      <p:to>
                                        <p:strVal val="visible"/>
                                      </p:to>
                                    </p:set>
                                    <p:anim calcmode="lin" valueType="num">
                                      <p:cBhvr additive="base">
                                        <p:cTn id="31" dur="500" fill="hold"/>
                                        <p:tgtEl>
                                          <p:spTgt spid="13376"/>
                                        </p:tgtEl>
                                        <p:attrNameLst>
                                          <p:attrName>ppt_x</p:attrName>
                                        </p:attrNameLst>
                                      </p:cBhvr>
                                      <p:tavLst>
                                        <p:tav tm="0">
                                          <p:val>
                                            <p:strVal val="#ppt_x"/>
                                          </p:val>
                                        </p:tav>
                                        <p:tav tm="100000">
                                          <p:val>
                                            <p:strVal val="#ppt_x"/>
                                          </p:val>
                                        </p:tav>
                                      </p:tavLst>
                                    </p:anim>
                                    <p:anim calcmode="lin" valueType="num">
                                      <p:cBhvr additive="base">
                                        <p:cTn id="32" dur="500" fill="hold"/>
                                        <p:tgtEl>
                                          <p:spTgt spid="1337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73" grpId="0"/>
      <p:bldP spid="13374" grpId="0"/>
      <p:bldP spid="13375" grpId="0"/>
      <p:bldP spid="13376" grpId="0"/>
      <p:bldP spid="1337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sp>
        <p:nvSpPr>
          <p:cNvPr id="23554" name="矩形 14"/>
          <p:cNvSpPr/>
          <p:nvPr/>
        </p:nvSpPr>
        <p:spPr>
          <a:xfrm>
            <a:off x="320040" y="471805"/>
            <a:ext cx="11551920" cy="588264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4" name="文本框 3"/>
          <p:cNvSpPr txBox="1"/>
          <p:nvPr/>
        </p:nvSpPr>
        <p:spPr>
          <a:xfrm>
            <a:off x="1793240" y="471805"/>
            <a:ext cx="3975100" cy="1106805"/>
          </a:xfrm>
          <a:prstGeom prst="rect">
            <a:avLst/>
          </a:prstGeom>
          <a:noFill/>
        </p:spPr>
        <p:txBody>
          <a:bodyPr wrap="square" rtlCol="0">
            <a:spAutoFit/>
            <a:scene3d>
              <a:camera prst="orthographicFront"/>
              <a:lightRig rig="threePt" dir="t"/>
            </a:scene3d>
          </a:bodyPr>
          <a:p>
            <a:r>
              <a:rPr lang="zh-CN" altLang="en-US" sz="6600">
                <a:solidFill>
                  <a:schemeClr val="accent1"/>
                </a:solidFill>
                <a:effectLst>
                  <a:outerShdw blurRad="38100" dist="25400" dir="5400000" algn="ctr" rotWithShape="0">
                    <a:srgbClr val="6E747A">
                      <a:alpha val="43000"/>
                    </a:srgbClr>
                  </a:outerShdw>
                </a:effectLst>
              </a:rPr>
              <a:t>历史背景</a:t>
            </a:r>
            <a:endParaRPr lang="zh-CN" altLang="en-US" sz="6600">
              <a:solidFill>
                <a:schemeClr val="accent1"/>
              </a:solidFill>
              <a:effectLst>
                <a:outerShdw blurRad="38100" dist="25400" dir="5400000" algn="ctr" rotWithShape="0">
                  <a:srgbClr val="6E747A">
                    <a:alpha val="43000"/>
                  </a:srgbClr>
                </a:outerShdw>
              </a:effectLst>
            </a:endParaRPr>
          </a:p>
        </p:txBody>
      </p:sp>
      <p:sp>
        <p:nvSpPr>
          <p:cNvPr id="5" name="文本框 4"/>
          <p:cNvSpPr txBox="1"/>
          <p:nvPr/>
        </p:nvSpPr>
        <p:spPr>
          <a:xfrm>
            <a:off x="891540" y="1508125"/>
            <a:ext cx="5375910" cy="3969385"/>
          </a:xfrm>
          <a:prstGeom prst="rect">
            <a:avLst/>
          </a:prstGeom>
          <a:noFill/>
        </p:spPr>
        <p:txBody>
          <a:bodyPr wrap="square" rtlCol="0">
            <a:spAutoFit/>
          </a:bodyPr>
          <a:p>
            <a:r>
              <a:rPr lang="zh-CN" altLang="en-US" sz="2800"/>
              <a:t>诺曼底登陆前，德军在东线的战场上已经处于战略防御，军事实力已经大为减弱。</a:t>
            </a:r>
            <a:endParaRPr lang="zh-CN" altLang="en-US" sz="2800"/>
          </a:p>
          <a:p>
            <a:r>
              <a:rPr lang="en-US" altLang="zh-CN" sz="2800"/>
              <a:t>1943</a:t>
            </a:r>
            <a:r>
              <a:rPr lang="zh-CN" altLang="en-US" sz="2800"/>
              <a:t>年，苏军在苏德战场上转入反攻，盟军在太平洋战场转入攻势。德黑兰会议后，斯大林，丘吉尔和罗斯福正式商议，美英联军于</a:t>
            </a:r>
            <a:r>
              <a:rPr lang="en-US" altLang="zh-CN" sz="2800"/>
              <a:t>1944</a:t>
            </a:r>
            <a:r>
              <a:rPr lang="zh-CN" altLang="en-US" sz="2800"/>
              <a:t>年</a:t>
            </a:r>
            <a:r>
              <a:rPr lang="en-US" altLang="zh-CN" sz="2800"/>
              <a:t>5</a:t>
            </a:r>
            <a:r>
              <a:rPr lang="zh-CN" altLang="en-US" sz="2800"/>
              <a:t>月在法国北部地区登陆，行动代号为</a:t>
            </a:r>
            <a:r>
              <a:rPr lang="en-US" altLang="zh-CN" sz="2800"/>
              <a:t>“</a:t>
            </a:r>
            <a:r>
              <a:rPr lang="zh-CN" altLang="en-US" sz="2800"/>
              <a:t>霸王</a:t>
            </a:r>
            <a:r>
              <a:rPr lang="en-US" altLang="zh-CN" sz="2800"/>
              <a:t>”</a:t>
            </a:r>
            <a:r>
              <a:rPr lang="zh-CN" altLang="en-US" sz="2800"/>
              <a:t>。</a:t>
            </a:r>
            <a:endParaRPr lang="zh-CN" altLang="en-US" sz="2800"/>
          </a:p>
        </p:txBody>
      </p:sp>
      <p:pic>
        <p:nvPicPr>
          <p:cNvPr id="6" name="图片 5" descr="30327079_1"/>
          <p:cNvPicPr>
            <a:picLocks noChangeAspect="1"/>
          </p:cNvPicPr>
          <p:nvPr>
            <p:custDataLst>
              <p:tags r:id="rId1"/>
            </p:custDataLst>
          </p:nvPr>
        </p:nvPicPr>
        <p:blipFill>
          <a:blip r:embed="rId2"/>
          <a:stretch>
            <a:fillRect/>
          </a:stretch>
        </p:blipFill>
        <p:spPr>
          <a:xfrm>
            <a:off x="6267450" y="1423670"/>
            <a:ext cx="5787390" cy="41389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矩形 14"/>
          <p:cNvSpPr/>
          <p:nvPr/>
        </p:nvSpPr>
        <p:spPr>
          <a:xfrm>
            <a:off x="132058" y="784271"/>
            <a:ext cx="11552237" cy="556895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lstStyle/>
          <a:p>
            <a:pPr lvl="0" algn="ctr">
              <a:lnSpc>
                <a:spcPct val="100000"/>
              </a:lnSpc>
            </a:pPr>
            <a:endParaRPr>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sp>
        <p:nvSpPr>
          <p:cNvPr id="23555" name="文本框 15"/>
          <p:cNvSpPr/>
          <p:nvPr/>
        </p:nvSpPr>
        <p:spPr>
          <a:xfrm>
            <a:off x="4875485" y="245021"/>
            <a:ext cx="3467616" cy="1015663"/>
          </a:xfrm>
          <a:prstGeom prst="rect">
            <a:avLst/>
          </a:prstGeom>
          <a:noFill/>
          <a:ln w="9525">
            <a:noFill/>
          </a:ln>
        </p:spPr>
        <p:txBody>
          <a:bodyPr wrap="none">
            <a:spAutoFit/>
          </a:bodyPr>
          <a:lstStyle/>
          <a:p>
            <a:r>
              <a:rPr lang="zh-CN" altLang="en-US" sz="3200" b="1" dirty="0">
                <a:solidFill>
                  <a:schemeClr val="bg1"/>
                </a:solidFill>
                <a:latin typeface="微软雅黑" panose="020B0503020204020204" charset="-122"/>
                <a:ea typeface="微软雅黑" panose="020B0503020204020204" charset="-122"/>
                <a:cs typeface="Bebas Neue" charset="0"/>
                <a:sym typeface="Bebas Neue" charset="0"/>
              </a:rPr>
              <a:t>诺曼底登陆的详情</a:t>
            </a:r>
            <a:endParaRPr lang="zh-CN" altLang="en-US" sz="3200" b="1" dirty="0">
              <a:solidFill>
                <a:schemeClr val="bg1"/>
              </a:solidFill>
              <a:latin typeface="微软雅黑" panose="020B0503020204020204" charset="-122"/>
              <a:ea typeface="微软雅黑" panose="020B0503020204020204" charset="-122"/>
              <a:cs typeface="Bebas Neue" charset="0"/>
              <a:sym typeface="Bebas Neue" charset="0"/>
            </a:endParaRPr>
          </a:p>
          <a:p>
            <a:pPr lvl="0" algn="l">
              <a:lnSpc>
                <a:spcPct val="100000"/>
              </a:lnSpc>
            </a:pPr>
            <a:endParaRPr lang="en-US" altLang="x-none" sz="2800" b="1" dirty="0">
              <a:solidFill>
                <a:schemeClr val="bg1"/>
              </a:solidFill>
              <a:latin typeface="方正姚体" panose="02010601030101010101" pitchFamily="2" charset="-122"/>
              <a:ea typeface="宋体" panose="02010600030101010101" pitchFamily="2" charset="-122"/>
              <a:sym typeface="方正姚体" panose="02010601030101010101" pitchFamily="2" charset="-122"/>
            </a:endParaRPr>
          </a:p>
        </p:txBody>
      </p:sp>
      <p:grpSp>
        <p:nvGrpSpPr>
          <p:cNvPr id="4" name="组合 3"/>
          <p:cNvGrpSpPr/>
          <p:nvPr/>
        </p:nvGrpSpPr>
        <p:grpSpPr>
          <a:xfrm>
            <a:off x="1253967" y="2289687"/>
            <a:ext cx="2682524" cy="2682524"/>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solidFill>
                  <a:prstClr val="black"/>
                </a:solidFill>
                <a:latin typeface="+mj-ea"/>
                <a:ea typeface="+mj-ea"/>
              </a:endParaRPr>
            </a:p>
          </p:txBody>
        </p:sp>
        <p:sp>
          <p:nvSpPr>
            <p:cNvPr id="6" name="椭圆 5"/>
            <p:cNvSpPr/>
            <p:nvPr/>
          </p:nvSpPr>
          <p:spPr>
            <a:xfrm>
              <a:off x="392112" y="760412"/>
              <a:ext cx="3825874" cy="3825874"/>
            </a:xfrm>
            <a:prstGeom prst="ellipse">
              <a:avLst/>
            </a:prstGeom>
            <a:gradFill>
              <a:gsLst>
                <a:gs pos="0">
                  <a:srgbClr val="0F2437"/>
                </a:gs>
                <a:gs pos="50000">
                  <a:srgbClr val="284D7A"/>
                </a:gs>
                <a:gs pos="100000">
                  <a:srgbClr val="0F2437"/>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solidFill>
                  <a:prstClr val="white"/>
                </a:solidFill>
                <a:latin typeface="+mj-ea"/>
                <a:ea typeface="+mj-ea"/>
              </a:endParaRPr>
            </a:p>
          </p:txBody>
        </p:sp>
      </p:grpSp>
      <p:sp>
        <p:nvSpPr>
          <p:cNvPr id="7" name="TextBox 11"/>
          <p:cNvSpPr txBox="1"/>
          <p:nvPr/>
        </p:nvSpPr>
        <p:spPr>
          <a:xfrm>
            <a:off x="6190283" y="2104213"/>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r>
              <a:rPr lang="zh-CN" altLang="en-US" sz="1800" dirty="0">
                <a:solidFill>
                  <a:schemeClr val="tx1"/>
                </a:solidFill>
                <a:latin typeface="黑体" panose="02010609060101010101" charset="-122"/>
                <a:ea typeface="黑体" panose="02010609060101010101" charset="-122"/>
              </a:rPr>
              <a:t>横渡海峡</a:t>
            </a:r>
            <a:endParaRPr lang="en-US" altLang="zh-CN" sz="1800" dirty="0">
              <a:solidFill>
                <a:schemeClr val="tx1"/>
              </a:solidFill>
              <a:latin typeface="黑体" panose="02010609060101010101" charset="-122"/>
              <a:ea typeface="黑体" panose="02010609060101010101" charset="-122"/>
            </a:endParaRPr>
          </a:p>
        </p:txBody>
      </p:sp>
      <p:cxnSp>
        <p:nvCxnSpPr>
          <p:cNvPr id="8" name="直接连接符 7"/>
          <p:cNvCxnSpPr/>
          <p:nvPr/>
        </p:nvCxnSpPr>
        <p:spPr>
          <a:xfrm>
            <a:off x="4852060" y="2117720"/>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9" name="TextBox 14"/>
          <p:cNvSpPr txBox="1"/>
          <p:nvPr/>
        </p:nvSpPr>
        <p:spPr>
          <a:xfrm>
            <a:off x="6203937" y="2729959"/>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r>
              <a:rPr lang="zh-CN" altLang="en-US" sz="1800" dirty="0">
                <a:solidFill>
                  <a:schemeClr val="tx1"/>
                </a:solidFill>
                <a:latin typeface="黑体" panose="02010609060101010101" charset="-122"/>
                <a:ea typeface="黑体" panose="02010609060101010101" charset="-122"/>
              </a:rPr>
              <a:t>抢滩登陆</a:t>
            </a:r>
            <a:endParaRPr lang="en-US" altLang="zh-CN" sz="1800" dirty="0">
              <a:solidFill>
                <a:schemeClr val="tx1"/>
              </a:solidFill>
              <a:latin typeface="黑体" panose="02010609060101010101" charset="-122"/>
              <a:ea typeface="黑体" panose="02010609060101010101" charset="-122"/>
            </a:endParaRPr>
          </a:p>
        </p:txBody>
      </p:sp>
      <p:cxnSp>
        <p:nvCxnSpPr>
          <p:cNvPr id="10" name="直接连接符 9"/>
          <p:cNvCxnSpPr/>
          <p:nvPr/>
        </p:nvCxnSpPr>
        <p:spPr>
          <a:xfrm>
            <a:off x="4852060" y="2792412"/>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1" name="TextBox 17"/>
          <p:cNvSpPr txBox="1"/>
          <p:nvPr/>
        </p:nvSpPr>
        <p:spPr>
          <a:xfrm>
            <a:off x="6190283" y="3402034"/>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r>
              <a:rPr lang="zh-CN" altLang="en-US" sz="1800" dirty="0">
                <a:solidFill>
                  <a:schemeClr val="tx1"/>
                </a:solidFill>
                <a:latin typeface="黑体" panose="02010609060101010101" charset="-122"/>
                <a:ea typeface="黑体" panose="02010609060101010101" charset="-122"/>
              </a:rPr>
              <a:t>德军失利</a:t>
            </a:r>
            <a:endParaRPr lang="en-US" altLang="zh-CN" sz="1800" dirty="0">
              <a:solidFill>
                <a:schemeClr val="tx1"/>
              </a:solidFill>
              <a:latin typeface="黑体" panose="02010609060101010101" charset="-122"/>
              <a:ea typeface="黑体" panose="02010609060101010101" charset="-122"/>
            </a:endParaRPr>
          </a:p>
        </p:txBody>
      </p:sp>
      <p:cxnSp>
        <p:nvCxnSpPr>
          <p:cNvPr id="12" name="直接连接符 11"/>
          <p:cNvCxnSpPr/>
          <p:nvPr/>
        </p:nvCxnSpPr>
        <p:spPr>
          <a:xfrm>
            <a:off x="4852060" y="3464487"/>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3" name="TextBox 20"/>
          <p:cNvSpPr txBox="1"/>
          <p:nvPr/>
        </p:nvSpPr>
        <p:spPr>
          <a:xfrm>
            <a:off x="6190283" y="4083796"/>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r>
              <a:rPr lang="zh-CN" altLang="en-US" sz="1800" dirty="0">
                <a:solidFill>
                  <a:schemeClr val="tx1"/>
                </a:solidFill>
                <a:latin typeface="黑体" panose="02010609060101010101" charset="-122"/>
                <a:ea typeface="黑体" panose="02010609060101010101" charset="-122"/>
              </a:rPr>
              <a:t>联合作战</a:t>
            </a:r>
            <a:endParaRPr lang="en-US" altLang="zh-CN" sz="1800" dirty="0">
              <a:solidFill>
                <a:schemeClr val="tx1"/>
              </a:solidFill>
              <a:latin typeface="黑体" panose="02010609060101010101" charset="-122"/>
              <a:ea typeface="黑体" panose="02010609060101010101" charset="-122"/>
            </a:endParaRPr>
          </a:p>
        </p:txBody>
      </p:sp>
      <p:cxnSp>
        <p:nvCxnSpPr>
          <p:cNvPr id="14" name="直接连接符 13"/>
          <p:cNvCxnSpPr/>
          <p:nvPr/>
        </p:nvCxnSpPr>
        <p:spPr>
          <a:xfrm>
            <a:off x="4852060" y="4136561"/>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5" name="TextBox 23"/>
          <p:cNvSpPr txBox="1"/>
          <p:nvPr/>
        </p:nvSpPr>
        <p:spPr>
          <a:xfrm>
            <a:off x="6203937" y="4722880"/>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r>
              <a:rPr lang="zh-CN" altLang="en-US" sz="1800" dirty="0">
                <a:solidFill>
                  <a:schemeClr val="tx1"/>
                </a:solidFill>
                <a:latin typeface="黑体" panose="02010609060101010101" charset="-122"/>
                <a:ea typeface="黑体" panose="02010609060101010101" charset="-122"/>
              </a:rPr>
              <a:t>圣索沃大捷</a:t>
            </a:r>
            <a:endParaRPr lang="en-US" altLang="zh-CN" sz="1800" dirty="0">
              <a:solidFill>
                <a:schemeClr val="tx1"/>
              </a:solidFill>
              <a:latin typeface="黑体" panose="02010609060101010101" charset="-122"/>
              <a:ea typeface="黑体" panose="02010609060101010101" charset="-122"/>
            </a:endParaRPr>
          </a:p>
        </p:txBody>
      </p:sp>
      <p:cxnSp>
        <p:nvCxnSpPr>
          <p:cNvPr id="16" name="直接连接符 15"/>
          <p:cNvCxnSpPr/>
          <p:nvPr/>
        </p:nvCxnSpPr>
        <p:spPr>
          <a:xfrm>
            <a:off x="4852060" y="4808636"/>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7" name="TextBox 26"/>
          <p:cNvSpPr txBox="1"/>
          <p:nvPr/>
        </p:nvSpPr>
        <p:spPr>
          <a:xfrm>
            <a:off x="6190283" y="5431686"/>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r>
              <a:rPr lang="zh-CN" altLang="en-US" sz="1800" dirty="0">
                <a:solidFill>
                  <a:schemeClr val="tx1"/>
                </a:solidFill>
                <a:latin typeface="黑体" panose="02010609060101010101" charset="-122"/>
                <a:ea typeface="黑体" panose="02010609060101010101" charset="-122"/>
              </a:rPr>
              <a:t>德军求援</a:t>
            </a:r>
            <a:endParaRPr lang="en-US" altLang="zh-CN" sz="1800" dirty="0">
              <a:solidFill>
                <a:schemeClr val="tx1"/>
              </a:solidFill>
              <a:latin typeface="黑体" panose="02010609060101010101" charset="-122"/>
              <a:ea typeface="黑体" panose="02010609060101010101" charset="-122"/>
            </a:endParaRPr>
          </a:p>
        </p:txBody>
      </p:sp>
      <p:cxnSp>
        <p:nvCxnSpPr>
          <p:cNvPr id="18" name="直接连接符 17"/>
          <p:cNvCxnSpPr/>
          <p:nvPr/>
        </p:nvCxnSpPr>
        <p:spPr>
          <a:xfrm>
            <a:off x="4852060" y="5480711"/>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4569954" y="1934533"/>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1</a:t>
            </a:r>
            <a:endParaRPr lang="en-US" altLang="zh-CN" dirty="0">
              <a:solidFill>
                <a:prstClr val="white"/>
              </a:solidFill>
              <a:latin typeface="+mj-ea"/>
              <a:ea typeface="+mj-ea"/>
            </a:endParaRPr>
          </a:p>
        </p:txBody>
      </p:sp>
      <p:sp>
        <p:nvSpPr>
          <p:cNvPr id="20" name="椭圆 19"/>
          <p:cNvSpPr/>
          <p:nvPr/>
        </p:nvSpPr>
        <p:spPr>
          <a:xfrm>
            <a:off x="4568492" y="2603984"/>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2</a:t>
            </a:r>
            <a:endParaRPr lang="en-US" altLang="zh-CN" dirty="0">
              <a:solidFill>
                <a:prstClr val="white"/>
              </a:solidFill>
              <a:latin typeface="+mj-ea"/>
              <a:ea typeface="+mj-ea"/>
            </a:endParaRPr>
          </a:p>
        </p:txBody>
      </p:sp>
      <p:sp>
        <p:nvSpPr>
          <p:cNvPr id="21" name="椭圆 20"/>
          <p:cNvSpPr/>
          <p:nvPr/>
        </p:nvSpPr>
        <p:spPr>
          <a:xfrm>
            <a:off x="4568240" y="3283924"/>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3</a:t>
            </a:r>
            <a:endParaRPr lang="en-US" altLang="zh-CN" dirty="0">
              <a:solidFill>
                <a:prstClr val="white"/>
              </a:solidFill>
              <a:latin typeface="+mj-ea"/>
              <a:ea typeface="+mj-ea"/>
            </a:endParaRPr>
          </a:p>
        </p:txBody>
      </p:sp>
      <p:sp>
        <p:nvSpPr>
          <p:cNvPr id="22" name="椭圆 21"/>
          <p:cNvSpPr/>
          <p:nvPr/>
        </p:nvSpPr>
        <p:spPr>
          <a:xfrm>
            <a:off x="4566779" y="3953375"/>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4</a:t>
            </a:r>
            <a:endParaRPr lang="en-US" altLang="zh-CN" dirty="0">
              <a:solidFill>
                <a:prstClr val="white"/>
              </a:solidFill>
              <a:latin typeface="+mj-ea"/>
              <a:ea typeface="+mj-ea"/>
            </a:endParaRPr>
          </a:p>
        </p:txBody>
      </p:sp>
      <p:sp>
        <p:nvSpPr>
          <p:cNvPr id="23" name="椭圆 22"/>
          <p:cNvSpPr/>
          <p:nvPr/>
        </p:nvSpPr>
        <p:spPr>
          <a:xfrm>
            <a:off x="4570014" y="4623052"/>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5</a:t>
            </a:r>
            <a:endParaRPr lang="en-US" altLang="zh-CN" dirty="0">
              <a:solidFill>
                <a:prstClr val="white"/>
              </a:solidFill>
              <a:latin typeface="+mj-ea"/>
              <a:ea typeface="+mj-ea"/>
            </a:endParaRPr>
          </a:p>
        </p:txBody>
      </p:sp>
      <p:sp>
        <p:nvSpPr>
          <p:cNvPr id="24" name="椭圆 23"/>
          <p:cNvSpPr/>
          <p:nvPr/>
        </p:nvSpPr>
        <p:spPr>
          <a:xfrm>
            <a:off x="4568552" y="5292503"/>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prstClr val="white"/>
                </a:solidFill>
                <a:latin typeface="+mj-ea"/>
                <a:ea typeface="+mj-ea"/>
              </a:rPr>
              <a:t>6</a:t>
            </a:r>
            <a:endParaRPr lang="en-US" altLang="zh-CN" dirty="0">
              <a:solidFill>
                <a:prstClr val="white"/>
              </a:solidFill>
              <a:latin typeface="+mj-ea"/>
              <a:ea typeface="+mj-ea"/>
            </a:endParaRPr>
          </a:p>
        </p:txBody>
      </p:sp>
      <p:sp>
        <p:nvSpPr>
          <p:cNvPr id="25" name="TextBox 41"/>
          <p:cNvSpPr txBox="1"/>
          <p:nvPr/>
        </p:nvSpPr>
        <p:spPr>
          <a:xfrm>
            <a:off x="1703959" y="3425763"/>
            <a:ext cx="1867745" cy="43088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pPr algn="ctr">
              <a:lnSpc>
                <a:spcPct val="100000"/>
              </a:lnSpc>
            </a:pPr>
            <a:r>
              <a:rPr lang="zh-CN" altLang="en-US" sz="2800" b="1" dirty="0">
                <a:solidFill>
                  <a:schemeClr val="bg1"/>
                </a:solidFill>
                <a:cs typeface="Bebas Neue" charset="0"/>
                <a:sym typeface="Bebas Neue" charset="0"/>
              </a:rPr>
              <a:t>诺曼底登陆</a:t>
            </a:r>
            <a:endParaRPr lang="zh-CN" altLang="en-US" sz="2665" b="1" dirty="0">
              <a:solidFill>
                <a:schemeClr val="bg1"/>
              </a:solidFill>
              <a:latin typeface="+mj-ea"/>
              <a:ea typeface="+mj-ea"/>
            </a:endParaRPr>
          </a:p>
        </p:txBody>
      </p:sp>
      <p:pic>
        <p:nvPicPr>
          <p:cNvPr id="3" name="图片 2"/>
          <p:cNvPicPr>
            <a:picLocks noChangeAspect="1"/>
          </p:cNvPicPr>
          <p:nvPr/>
        </p:nvPicPr>
        <p:blipFill>
          <a:blip r:embed="rId1"/>
          <a:stretch>
            <a:fillRect/>
          </a:stretch>
        </p:blipFill>
        <p:spPr>
          <a:xfrm>
            <a:off x="7409105" y="1155427"/>
            <a:ext cx="4275190" cy="4618120"/>
          </a:xfrm>
          <a:prstGeom prst="rect">
            <a:avLst/>
          </a:prstGeom>
        </p:spPr>
      </p:pic>
      <p:pic>
        <p:nvPicPr>
          <p:cNvPr id="29" name="图片 28"/>
          <p:cNvPicPr>
            <a:picLocks noChangeAspect="1"/>
          </p:cNvPicPr>
          <p:nvPr/>
        </p:nvPicPr>
        <p:blipFill>
          <a:blip r:embed="rId2"/>
          <a:stretch>
            <a:fillRect/>
          </a:stretch>
        </p:blipFill>
        <p:spPr>
          <a:xfrm>
            <a:off x="7409105" y="1155427"/>
            <a:ext cx="4517593" cy="46181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500"/>
                                        <p:tgtEl>
                                          <p:spTgt spid="4"/>
                                        </p:tgtEl>
                                      </p:cBhvr>
                                    </p:animEffect>
                                    <p:anim calcmode="lin" valueType="num">
                                      <p:cBhvr>
                                        <p:cTn id="8" dur="1500" fill="hold"/>
                                        <p:tgtEl>
                                          <p:spTgt spid="4"/>
                                        </p:tgtEl>
                                        <p:attrNameLst>
                                          <p:attrName>ppt_x</p:attrName>
                                        </p:attrNameLst>
                                      </p:cBhvr>
                                      <p:tavLst>
                                        <p:tav tm="0">
                                          <p:val>
                                            <p:strVal val="#ppt_x"/>
                                          </p:val>
                                        </p:tav>
                                        <p:tav tm="100000">
                                          <p:val>
                                            <p:strVal val="#ppt_x"/>
                                          </p:val>
                                        </p:tav>
                                      </p:tavLst>
                                    </p:anim>
                                    <p:anim calcmode="lin" valueType="num">
                                      <p:cBhvr>
                                        <p:cTn id="9" dur="1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53" presetClass="entr" presetSubtype="16" fill="hold" grpId="0"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Effect transition="in" filter="fade">
                                      <p:cBhvr>
                                        <p:cTn id="15" dur="500"/>
                                        <p:tgtEl>
                                          <p:spTgt spid="25"/>
                                        </p:tgtEl>
                                      </p:cBhvr>
                                    </p:animEffect>
                                  </p:childTnLst>
                                </p:cTn>
                              </p:par>
                            </p:childTnLst>
                          </p:cTn>
                        </p:par>
                        <p:par>
                          <p:cTn id="16" fill="hold">
                            <p:stCondLst>
                              <p:cond delay="2000"/>
                            </p:stCondLst>
                            <p:childTnLst>
                              <p:par>
                                <p:cTn id="17" presetID="53" presetClass="entr" presetSubtype="16"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childTnLst>
                                </p:cTn>
                              </p:par>
                              <p:par>
                                <p:cTn id="22" presetID="53" presetClass="entr" presetSubtype="16" fill="hold" grpId="0" nodeType="withEffect">
                                  <p:stCondLst>
                                    <p:cond delay="30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par>
                                <p:cTn id="27" presetID="53" presetClass="entr" presetSubtype="16" fill="hold" grpId="0" nodeType="withEffect">
                                  <p:stCondLst>
                                    <p:cond delay="40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Effect transition="in" filter="fade">
                                      <p:cBhvr>
                                        <p:cTn id="31" dur="500"/>
                                        <p:tgtEl>
                                          <p:spTgt spid="21"/>
                                        </p:tgtEl>
                                      </p:cBhvr>
                                    </p:animEffect>
                                  </p:childTnLst>
                                </p:cTn>
                              </p:par>
                              <p:par>
                                <p:cTn id="32" presetID="53" presetClass="entr" presetSubtype="16" fill="hold" grpId="0" nodeType="withEffect">
                                  <p:stCondLst>
                                    <p:cond delay="500"/>
                                  </p:stCondLst>
                                  <p:childTnLst>
                                    <p:set>
                                      <p:cBhvr>
                                        <p:cTn id="33" dur="1" fill="hold">
                                          <p:stCondLst>
                                            <p:cond delay="0"/>
                                          </p:stCondLst>
                                        </p:cTn>
                                        <p:tgtEl>
                                          <p:spTgt spid="22"/>
                                        </p:tgtEl>
                                        <p:attrNameLst>
                                          <p:attrName>style.visibility</p:attrName>
                                        </p:attrNameLst>
                                      </p:cBhvr>
                                      <p:to>
                                        <p:strVal val="visible"/>
                                      </p:to>
                                    </p:set>
                                    <p:anim calcmode="lin" valueType="num">
                                      <p:cBhvr>
                                        <p:cTn id="34" dur="500" fill="hold"/>
                                        <p:tgtEl>
                                          <p:spTgt spid="22"/>
                                        </p:tgtEl>
                                        <p:attrNameLst>
                                          <p:attrName>ppt_w</p:attrName>
                                        </p:attrNameLst>
                                      </p:cBhvr>
                                      <p:tavLst>
                                        <p:tav tm="0">
                                          <p:val>
                                            <p:fltVal val="0"/>
                                          </p:val>
                                        </p:tav>
                                        <p:tav tm="100000">
                                          <p:val>
                                            <p:strVal val="#ppt_w"/>
                                          </p:val>
                                        </p:tav>
                                      </p:tavLst>
                                    </p:anim>
                                    <p:anim calcmode="lin" valueType="num">
                                      <p:cBhvr>
                                        <p:cTn id="35" dur="500" fill="hold"/>
                                        <p:tgtEl>
                                          <p:spTgt spid="22"/>
                                        </p:tgtEl>
                                        <p:attrNameLst>
                                          <p:attrName>ppt_h</p:attrName>
                                        </p:attrNameLst>
                                      </p:cBhvr>
                                      <p:tavLst>
                                        <p:tav tm="0">
                                          <p:val>
                                            <p:fltVal val="0"/>
                                          </p:val>
                                        </p:tav>
                                        <p:tav tm="100000">
                                          <p:val>
                                            <p:strVal val="#ppt_h"/>
                                          </p:val>
                                        </p:tav>
                                      </p:tavLst>
                                    </p:anim>
                                    <p:animEffect transition="in" filter="fade">
                                      <p:cBhvr>
                                        <p:cTn id="36" dur="500"/>
                                        <p:tgtEl>
                                          <p:spTgt spid="22"/>
                                        </p:tgtEl>
                                      </p:cBhvr>
                                    </p:animEffect>
                                  </p:childTnLst>
                                </p:cTn>
                              </p:par>
                              <p:par>
                                <p:cTn id="37" presetID="53" presetClass="entr" presetSubtype="16" fill="hold" grpId="0" nodeType="withEffect">
                                  <p:stCondLst>
                                    <p:cond delay="600"/>
                                  </p:stCondLst>
                                  <p:childTnLst>
                                    <p:set>
                                      <p:cBhvr>
                                        <p:cTn id="38" dur="1" fill="hold">
                                          <p:stCondLst>
                                            <p:cond delay="0"/>
                                          </p:stCondLst>
                                        </p:cTn>
                                        <p:tgtEl>
                                          <p:spTgt spid="23"/>
                                        </p:tgtEl>
                                        <p:attrNameLst>
                                          <p:attrName>style.visibility</p:attrName>
                                        </p:attrNameLst>
                                      </p:cBhvr>
                                      <p:to>
                                        <p:strVal val="visible"/>
                                      </p:to>
                                    </p:set>
                                    <p:anim calcmode="lin" valueType="num">
                                      <p:cBhvr>
                                        <p:cTn id="39" dur="500" fill="hold"/>
                                        <p:tgtEl>
                                          <p:spTgt spid="23"/>
                                        </p:tgtEl>
                                        <p:attrNameLst>
                                          <p:attrName>ppt_w</p:attrName>
                                        </p:attrNameLst>
                                      </p:cBhvr>
                                      <p:tavLst>
                                        <p:tav tm="0">
                                          <p:val>
                                            <p:fltVal val="0"/>
                                          </p:val>
                                        </p:tav>
                                        <p:tav tm="100000">
                                          <p:val>
                                            <p:strVal val="#ppt_w"/>
                                          </p:val>
                                        </p:tav>
                                      </p:tavLst>
                                    </p:anim>
                                    <p:anim calcmode="lin" valueType="num">
                                      <p:cBhvr>
                                        <p:cTn id="40" dur="500" fill="hold"/>
                                        <p:tgtEl>
                                          <p:spTgt spid="23"/>
                                        </p:tgtEl>
                                        <p:attrNameLst>
                                          <p:attrName>ppt_h</p:attrName>
                                        </p:attrNameLst>
                                      </p:cBhvr>
                                      <p:tavLst>
                                        <p:tav tm="0">
                                          <p:val>
                                            <p:fltVal val="0"/>
                                          </p:val>
                                        </p:tav>
                                        <p:tav tm="100000">
                                          <p:val>
                                            <p:strVal val="#ppt_h"/>
                                          </p:val>
                                        </p:tav>
                                      </p:tavLst>
                                    </p:anim>
                                    <p:animEffect transition="in" filter="fade">
                                      <p:cBhvr>
                                        <p:cTn id="41" dur="500"/>
                                        <p:tgtEl>
                                          <p:spTgt spid="23"/>
                                        </p:tgtEl>
                                      </p:cBhvr>
                                    </p:animEffect>
                                  </p:childTnLst>
                                </p:cTn>
                              </p:par>
                              <p:par>
                                <p:cTn id="42" presetID="53" presetClass="entr" presetSubtype="16" fill="hold" grpId="0" nodeType="withEffect">
                                  <p:stCondLst>
                                    <p:cond delay="700"/>
                                  </p:stCondLst>
                                  <p:childTnLst>
                                    <p:set>
                                      <p:cBhvr>
                                        <p:cTn id="43" dur="1" fill="hold">
                                          <p:stCondLst>
                                            <p:cond delay="0"/>
                                          </p:stCondLst>
                                        </p:cTn>
                                        <p:tgtEl>
                                          <p:spTgt spid="24"/>
                                        </p:tgtEl>
                                        <p:attrNameLst>
                                          <p:attrName>style.visibility</p:attrName>
                                        </p:attrNameLst>
                                      </p:cBhvr>
                                      <p:to>
                                        <p:strVal val="visible"/>
                                      </p:to>
                                    </p:set>
                                    <p:anim calcmode="lin" valueType="num">
                                      <p:cBhvr>
                                        <p:cTn id="44" dur="500" fill="hold"/>
                                        <p:tgtEl>
                                          <p:spTgt spid="24"/>
                                        </p:tgtEl>
                                        <p:attrNameLst>
                                          <p:attrName>ppt_w</p:attrName>
                                        </p:attrNameLst>
                                      </p:cBhvr>
                                      <p:tavLst>
                                        <p:tav tm="0">
                                          <p:val>
                                            <p:fltVal val="0"/>
                                          </p:val>
                                        </p:tav>
                                        <p:tav tm="100000">
                                          <p:val>
                                            <p:strVal val="#ppt_w"/>
                                          </p:val>
                                        </p:tav>
                                      </p:tavLst>
                                    </p:anim>
                                    <p:anim calcmode="lin" valueType="num">
                                      <p:cBhvr>
                                        <p:cTn id="45" dur="500" fill="hold"/>
                                        <p:tgtEl>
                                          <p:spTgt spid="24"/>
                                        </p:tgtEl>
                                        <p:attrNameLst>
                                          <p:attrName>ppt_h</p:attrName>
                                        </p:attrNameLst>
                                      </p:cBhvr>
                                      <p:tavLst>
                                        <p:tav tm="0">
                                          <p:val>
                                            <p:fltVal val="0"/>
                                          </p:val>
                                        </p:tav>
                                        <p:tav tm="100000">
                                          <p:val>
                                            <p:strVal val="#ppt_h"/>
                                          </p:val>
                                        </p:tav>
                                      </p:tavLst>
                                    </p:anim>
                                    <p:animEffect transition="in" filter="fade">
                                      <p:cBhvr>
                                        <p:cTn id="46" dur="500"/>
                                        <p:tgtEl>
                                          <p:spTgt spid="24"/>
                                        </p:tgtEl>
                                      </p:cBhvr>
                                    </p:animEffect>
                                  </p:childTnLst>
                                </p:cTn>
                              </p:par>
                              <p:par>
                                <p:cTn id="47" presetID="22" presetClass="entr" presetSubtype="8" fill="hold" nodeType="withEffect">
                                  <p:stCondLst>
                                    <p:cond delay="800"/>
                                  </p:stCondLst>
                                  <p:childTnLst>
                                    <p:set>
                                      <p:cBhvr>
                                        <p:cTn id="48" dur="1" fill="hold">
                                          <p:stCondLst>
                                            <p:cond delay="0"/>
                                          </p:stCondLst>
                                        </p:cTn>
                                        <p:tgtEl>
                                          <p:spTgt spid="8"/>
                                        </p:tgtEl>
                                        <p:attrNameLst>
                                          <p:attrName>style.visibility</p:attrName>
                                        </p:attrNameLst>
                                      </p:cBhvr>
                                      <p:to>
                                        <p:strVal val="visible"/>
                                      </p:to>
                                    </p:set>
                                    <p:animEffect transition="in" filter="wipe(left)">
                                      <p:cBhvr>
                                        <p:cTn id="49" dur="500"/>
                                        <p:tgtEl>
                                          <p:spTgt spid="8"/>
                                        </p:tgtEl>
                                      </p:cBhvr>
                                    </p:animEffect>
                                  </p:childTnLst>
                                </p:cTn>
                              </p:par>
                              <p:par>
                                <p:cTn id="50" presetID="22" presetClass="entr" presetSubtype="8" fill="hold" nodeType="withEffect">
                                  <p:stCondLst>
                                    <p:cond delay="900"/>
                                  </p:stCondLst>
                                  <p:childTnLst>
                                    <p:set>
                                      <p:cBhvr>
                                        <p:cTn id="51" dur="1" fill="hold">
                                          <p:stCondLst>
                                            <p:cond delay="0"/>
                                          </p:stCondLst>
                                        </p:cTn>
                                        <p:tgtEl>
                                          <p:spTgt spid="10"/>
                                        </p:tgtEl>
                                        <p:attrNameLst>
                                          <p:attrName>style.visibility</p:attrName>
                                        </p:attrNameLst>
                                      </p:cBhvr>
                                      <p:to>
                                        <p:strVal val="visible"/>
                                      </p:to>
                                    </p:set>
                                    <p:animEffect transition="in" filter="wipe(left)">
                                      <p:cBhvr>
                                        <p:cTn id="52" dur="500"/>
                                        <p:tgtEl>
                                          <p:spTgt spid="10"/>
                                        </p:tgtEl>
                                      </p:cBhvr>
                                    </p:animEffect>
                                  </p:childTnLst>
                                </p:cTn>
                              </p:par>
                              <p:par>
                                <p:cTn id="53" presetID="22" presetClass="entr" presetSubtype="8" fill="hold" nodeType="withEffect">
                                  <p:stCondLst>
                                    <p:cond delay="1000"/>
                                  </p:stCondLst>
                                  <p:childTnLst>
                                    <p:set>
                                      <p:cBhvr>
                                        <p:cTn id="54" dur="1" fill="hold">
                                          <p:stCondLst>
                                            <p:cond delay="0"/>
                                          </p:stCondLst>
                                        </p:cTn>
                                        <p:tgtEl>
                                          <p:spTgt spid="12"/>
                                        </p:tgtEl>
                                        <p:attrNameLst>
                                          <p:attrName>style.visibility</p:attrName>
                                        </p:attrNameLst>
                                      </p:cBhvr>
                                      <p:to>
                                        <p:strVal val="visible"/>
                                      </p:to>
                                    </p:set>
                                    <p:animEffect transition="in" filter="wipe(left)">
                                      <p:cBhvr>
                                        <p:cTn id="55" dur="500"/>
                                        <p:tgtEl>
                                          <p:spTgt spid="12"/>
                                        </p:tgtEl>
                                      </p:cBhvr>
                                    </p:animEffect>
                                  </p:childTnLst>
                                </p:cTn>
                              </p:par>
                              <p:par>
                                <p:cTn id="56" presetID="22" presetClass="entr" presetSubtype="8" fill="hold" nodeType="withEffect">
                                  <p:stCondLst>
                                    <p:cond delay="1100"/>
                                  </p:stCondLst>
                                  <p:childTnLst>
                                    <p:set>
                                      <p:cBhvr>
                                        <p:cTn id="57" dur="1" fill="hold">
                                          <p:stCondLst>
                                            <p:cond delay="0"/>
                                          </p:stCondLst>
                                        </p:cTn>
                                        <p:tgtEl>
                                          <p:spTgt spid="14"/>
                                        </p:tgtEl>
                                        <p:attrNameLst>
                                          <p:attrName>style.visibility</p:attrName>
                                        </p:attrNameLst>
                                      </p:cBhvr>
                                      <p:to>
                                        <p:strVal val="visible"/>
                                      </p:to>
                                    </p:set>
                                    <p:animEffect transition="in" filter="wipe(left)">
                                      <p:cBhvr>
                                        <p:cTn id="58" dur="500"/>
                                        <p:tgtEl>
                                          <p:spTgt spid="14"/>
                                        </p:tgtEl>
                                      </p:cBhvr>
                                    </p:animEffect>
                                  </p:childTnLst>
                                </p:cTn>
                              </p:par>
                              <p:par>
                                <p:cTn id="59" presetID="22" presetClass="entr" presetSubtype="8" fill="hold" nodeType="withEffect">
                                  <p:stCondLst>
                                    <p:cond delay="1200"/>
                                  </p:stCondLst>
                                  <p:childTnLst>
                                    <p:set>
                                      <p:cBhvr>
                                        <p:cTn id="60" dur="1" fill="hold">
                                          <p:stCondLst>
                                            <p:cond delay="0"/>
                                          </p:stCondLst>
                                        </p:cTn>
                                        <p:tgtEl>
                                          <p:spTgt spid="16"/>
                                        </p:tgtEl>
                                        <p:attrNameLst>
                                          <p:attrName>style.visibility</p:attrName>
                                        </p:attrNameLst>
                                      </p:cBhvr>
                                      <p:to>
                                        <p:strVal val="visible"/>
                                      </p:to>
                                    </p:set>
                                    <p:animEffect transition="in" filter="wipe(left)">
                                      <p:cBhvr>
                                        <p:cTn id="61" dur="500"/>
                                        <p:tgtEl>
                                          <p:spTgt spid="16"/>
                                        </p:tgtEl>
                                      </p:cBhvr>
                                    </p:animEffect>
                                  </p:childTnLst>
                                </p:cTn>
                              </p:par>
                              <p:par>
                                <p:cTn id="62" presetID="22" presetClass="entr" presetSubtype="8" fill="hold" nodeType="withEffect">
                                  <p:stCondLst>
                                    <p:cond delay="1300"/>
                                  </p:stCondLst>
                                  <p:childTnLst>
                                    <p:set>
                                      <p:cBhvr>
                                        <p:cTn id="63" dur="1" fill="hold">
                                          <p:stCondLst>
                                            <p:cond delay="0"/>
                                          </p:stCondLst>
                                        </p:cTn>
                                        <p:tgtEl>
                                          <p:spTgt spid="18"/>
                                        </p:tgtEl>
                                        <p:attrNameLst>
                                          <p:attrName>style.visibility</p:attrName>
                                        </p:attrNameLst>
                                      </p:cBhvr>
                                      <p:to>
                                        <p:strVal val="visible"/>
                                      </p:to>
                                    </p:set>
                                    <p:animEffect transition="in" filter="wipe(left)">
                                      <p:cBhvr>
                                        <p:cTn id="64" dur="500"/>
                                        <p:tgtEl>
                                          <p:spTgt spid="18"/>
                                        </p:tgtEl>
                                      </p:cBhvr>
                                    </p:animEffect>
                                  </p:childTnLst>
                                </p:cTn>
                              </p:par>
                              <p:par>
                                <p:cTn id="65" presetID="22" presetClass="entr" presetSubtype="8" fill="hold" grpId="0" nodeType="withEffect">
                                  <p:stCondLst>
                                    <p:cond delay="1400"/>
                                  </p:stCondLst>
                                  <p:childTnLst>
                                    <p:set>
                                      <p:cBhvr>
                                        <p:cTn id="66" dur="1" fill="hold">
                                          <p:stCondLst>
                                            <p:cond delay="0"/>
                                          </p:stCondLst>
                                        </p:cTn>
                                        <p:tgtEl>
                                          <p:spTgt spid="7"/>
                                        </p:tgtEl>
                                        <p:attrNameLst>
                                          <p:attrName>style.visibility</p:attrName>
                                        </p:attrNameLst>
                                      </p:cBhvr>
                                      <p:to>
                                        <p:strVal val="visible"/>
                                      </p:to>
                                    </p:set>
                                    <p:animEffect transition="in" filter="wipe(left)">
                                      <p:cBhvr>
                                        <p:cTn id="67" dur="500"/>
                                        <p:tgtEl>
                                          <p:spTgt spid="7"/>
                                        </p:tgtEl>
                                      </p:cBhvr>
                                    </p:animEffect>
                                  </p:childTnLst>
                                </p:cTn>
                              </p:par>
                              <p:par>
                                <p:cTn id="68" presetID="22" presetClass="entr" presetSubtype="8" fill="hold" grpId="0" nodeType="withEffect">
                                  <p:stCondLst>
                                    <p:cond delay="150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par>
                                <p:cTn id="71" presetID="22" presetClass="entr" presetSubtype="8" fill="hold" grpId="0" nodeType="withEffect">
                                  <p:stCondLst>
                                    <p:cond delay="1600"/>
                                  </p:stCondLst>
                                  <p:childTnLst>
                                    <p:set>
                                      <p:cBhvr>
                                        <p:cTn id="72" dur="1" fill="hold">
                                          <p:stCondLst>
                                            <p:cond delay="0"/>
                                          </p:stCondLst>
                                        </p:cTn>
                                        <p:tgtEl>
                                          <p:spTgt spid="11"/>
                                        </p:tgtEl>
                                        <p:attrNameLst>
                                          <p:attrName>style.visibility</p:attrName>
                                        </p:attrNameLst>
                                      </p:cBhvr>
                                      <p:to>
                                        <p:strVal val="visible"/>
                                      </p:to>
                                    </p:set>
                                    <p:animEffect transition="in" filter="wipe(left)">
                                      <p:cBhvr>
                                        <p:cTn id="73" dur="500"/>
                                        <p:tgtEl>
                                          <p:spTgt spid="11"/>
                                        </p:tgtEl>
                                      </p:cBhvr>
                                    </p:animEffect>
                                  </p:childTnLst>
                                </p:cTn>
                              </p:par>
                              <p:par>
                                <p:cTn id="74" presetID="22" presetClass="entr" presetSubtype="8" fill="hold" grpId="0" nodeType="withEffect">
                                  <p:stCondLst>
                                    <p:cond delay="1700"/>
                                  </p:stCondLst>
                                  <p:childTnLst>
                                    <p:set>
                                      <p:cBhvr>
                                        <p:cTn id="75" dur="1" fill="hold">
                                          <p:stCondLst>
                                            <p:cond delay="0"/>
                                          </p:stCondLst>
                                        </p:cTn>
                                        <p:tgtEl>
                                          <p:spTgt spid="13"/>
                                        </p:tgtEl>
                                        <p:attrNameLst>
                                          <p:attrName>style.visibility</p:attrName>
                                        </p:attrNameLst>
                                      </p:cBhvr>
                                      <p:to>
                                        <p:strVal val="visible"/>
                                      </p:to>
                                    </p:set>
                                    <p:animEffect transition="in" filter="wipe(left)">
                                      <p:cBhvr>
                                        <p:cTn id="76" dur="500"/>
                                        <p:tgtEl>
                                          <p:spTgt spid="13"/>
                                        </p:tgtEl>
                                      </p:cBhvr>
                                    </p:animEffect>
                                  </p:childTnLst>
                                </p:cTn>
                              </p:par>
                              <p:par>
                                <p:cTn id="77" presetID="22" presetClass="entr" presetSubtype="8" fill="hold" grpId="0" nodeType="withEffect">
                                  <p:stCondLst>
                                    <p:cond delay="1800"/>
                                  </p:stCondLst>
                                  <p:childTnLst>
                                    <p:set>
                                      <p:cBhvr>
                                        <p:cTn id="78" dur="1" fill="hold">
                                          <p:stCondLst>
                                            <p:cond delay="0"/>
                                          </p:stCondLst>
                                        </p:cTn>
                                        <p:tgtEl>
                                          <p:spTgt spid="15"/>
                                        </p:tgtEl>
                                        <p:attrNameLst>
                                          <p:attrName>style.visibility</p:attrName>
                                        </p:attrNameLst>
                                      </p:cBhvr>
                                      <p:to>
                                        <p:strVal val="visible"/>
                                      </p:to>
                                    </p:set>
                                    <p:animEffect transition="in" filter="wipe(left)">
                                      <p:cBhvr>
                                        <p:cTn id="79" dur="500"/>
                                        <p:tgtEl>
                                          <p:spTgt spid="15"/>
                                        </p:tgtEl>
                                      </p:cBhvr>
                                    </p:animEffect>
                                  </p:childTnLst>
                                </p:cTn>
                              </p:par>
                              <p:par>
                                <p:cTn id="80" presetID="22" presetClass="entr" presetSubtype="8" fill="hold" grpId="0" nodeType="withEffect">
                                  <p:stCondLst>
                                    <p:cond delay="1900"/>
                                  </p:stCondLst>
                                  <p:childTnLst>
                                    <p:set>
                                      <p:cBhvr>
                                        <p:cTn id="81" dur="1" fill="hold">
                                          <p:stCondLst>
                                            <p:cond delay="0"/>
                                          </p:stCondLst>
                                        </p:cTn>
                                        <p:tgtEl>
                                          <p:spTgt spid="17"/>
                                        </p:tgtEl>
                                        <p:attrNameLst>
                                          <p:attrName>style.visibility</p:attrName>
                                        </p:attrNameLst>
                                      </p:cBhvr>
                                      <p:to>
                                        <p:strVal val="visible"/>
                                      </p:to>
                                    </p:set>
                                    <p:animEffect transition="in" filter="wipe(left)">
                                      <p:cBhvr>
                                        <p:cTn id="82" dur="500"/>
                                        <p:tgtEl>
                                          <p:spTgt spid="17"/>
                                        </p:tgtEl>
                                      </p:cBhvr>
                                    </p:animEffect>
                                  </p:childTnLst>
                                </p:cTn>
                              </p:par>
                            </p:childTnLst>
                          </p:cTn>
                        </p:par>
                      </p:childTnLst>
                    </p:cTn>
                  </p:par>
                  <p:par>
                    <p:cTn id="83" fill="hold">
                      <p:stCondLst>
                        <p:cond delay="indefinite"/>
                      </p:stCondLst>
                      <p:childTnLst>
                        <p:par>
                          <p:cTn id="84" fill="hold">
                            <p:stCondLst>
                              <p:cond delay="0"/>
                            </p:stCondLst>
                            <p:childTnLst>
                              <p:par>
                                <p:cTn id="85" presetID="2" presetClass="entr" presetSubtype="4" fill="hold" nodeType="clickEffect">
                                  <p:stCondLst>
                                    <p:cond delay="0"/>
                                  </p:stCondLst>
                                  <p:childTnLst>
                                    <p:set>
                                      <p:cBhvr>
                                        <p:cTn id="86" dur="1" fill="hold">
                                          <p:stCondLst>
                                            <p:cond delay="0"/>
                                          </p:stCondLst>
                                        </p:cTn>
                                        <p:tgtEl>
                                          <p:spTgt spid="3"/>
                                        </p:tgtEl>
                                        <p:attrNameLst>
                                          <p:attrName>style.visibility</p:attrName>
                                        </p:attrNameLst>
                                      </p:cBhvr>
                                      <p:to>
                                        <p:strVal val="visible"/>
                                      </p:to>
                                    </p:set>
                                    <p:anim calcmode="lin" valueType="num">
                                      <p:cBhvr additive="base">
                                        <p:cTn id="87" dur="500" fill="hold"/>
                                        <p:tgtEl>
                                          <p:spTgt spid="3"/>
                                        </p:tgtEl>
                                        <p:attrNameLst>
                                          <p:attrName>ppt_x</p:attrName>
                                        </p:attrNameLst>
                                      </p:cBhvr>
                                      <p:tavLst>
                                        <p:tav tm="0">
                                          <p:val>
                                            <p:strVal val="#ppt_x"/>
                                          </p:val>
                                        </p:tav>
                                        <p:tav tm="100000">
                                          <p:val>
                                            <p:strVal val="#ppt_x"/>
                                          </p:val>
                                        </p:tav>
                                      </p:tavLst>
                                    </p:anim>
                                    <p:anim calcmode="lin" valueType="num">
                                      <p:cBhvr additive="base">
                                        <p:cTn id="8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2" presetClass="exit" presetSubtype="4" fill="hold" nodeType="clickEffect">
                                  <p:stCondLst>
                                    <p:cond delay="0"/>
                                  </p:stCondLst>
                                  <p:childTnLst>
                                    <p:anim calcmode="lin" valueType="num">
                                      <p:cBhvr additive="base">
                                        <p:cTn id="92" dur="500"/>
                                        <p:tgtEl>
                                          <p:spTgt spid="3"/>
                                        </p:tgtEl>
                                        <p:attrNameLst>
                                          <p:attrName>ppt_x</p:attrName>
                                        </p:attrNameLst>
                                      </p:cBhvr>
                                      <p:tavLst>
                                        <p:tav tm="0">
                                          <p:val>
                                            <p:strVal val="ppt_x"/>
                                          </p:val>
                                        </p:tav>
                                        <p:tav tm="100000">
                                          <p:val>
                                            <p:strVal val="ppt_x"/>
                                          </p:val>
                                        </p:tav>
                                      </p:tavLst>
                                    </p:anim>
                                    <p:anim calcmode="lin" valueType="num">
                                      <p:cBhvr additive="base">
                                        <p:cTn id="93" dur="500"/>
                                        <p:tgtEl>
                                          <p:spTgt spid="3"/>
                                        </p:tgtEl>
                                        <p:attrNameLst>
                                          <p:attrName>ppt_y</p:attrName>
                                        </p:attrNameLst>
                                      </p:cBhvr>
                                      <p:tavLst>
                                        <p:tav tm="0">
                                          <p:val>
                                            <p:strVal val="ppt_y"/>
                                          </p:val>
                                        </p:tav>
                                        <p:tav tm="100000">
                                          <p:val>
                                            <p:strVal val="1+ppt_h/2"/>
                                          </p:val>
                                        </p:tav>
                                      </p:tavLst>
                                    </p:anim>
                                    <p:set>
                                      <p:cBhvr>
                                        <p:cTn id="94" dur="1" fill="hold">
                                          <p:stCondLst>
                                            <p:cond delay="499"/>
                                          </p:stCondLst>
                                        </p:cTn>
                                        <p:tgtEl>
                                          <p:spTgt spid="3"/>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2" presetClass="entr" presetSubtype="4" fill="hold" nodeType="clickEffect">
                                  <p:stCondLst>
                                    <p:cond delay="0"/>
                                  </p:stCondLst>
                                  <p:childTnLst>
                                    <p:set>
                                      <p:cBhvr>
                                        <p:cTn id="98" dur="1" fill="hold">
                                          <p:stCondLst>
                                            <p:cond delay="0"/>
                                          </p:stCondLst>
                                        </p:cTn>
                                        <p:tgtEl>
                                          <p:spTgt spid="29"/>
                                        </p:tgtEl>
                                        <p:attrNameLst>
                                          <p:attrName>style.visibility</p:attrName>
                                        </p:attrNameLst>
                                      </p:cBhvr>
                                      <p:to>
                                        <p:strVal val="visible"/>
                                      </p:to>
                                    </p:set>
                                    <p:anim calcmode="lin" valueType="num">
                                      <p:cBhvr additive="base">
                                        <p:cTn id="99" dur="500" fill="hold"/>
                                        <p:tgtEl>
                                          <p:spTgt spid="29"/>
                                        </p:tgtEl>
                                        <p:attrNameLst>
                                          <p:attrName>ppt_x</p:attrName>
                                        </p:attrNameLst>
                                      </p:cBhvr>
                                      <p:tavLst>
                                        <p:tav tm="0">
                                          <p:val>
                                            <p:strVal val="#ppt_x"/>
                                          </p:val>
                                        </p:tav>
                                        <p:tav tm="100000">
                                          <p:val>
                                            <p:strVal val="#ppt_x"/>
                                          </p:val>
                                        </p:tav>
                                      </p:tavLst>
                                    </p:anim>
                                    <p:anim calcmode="lin" valueType="num">
                                      <p:cBhvr additive="base">
                                        <p:cTn id="100"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2" presetClass="exit" presetSubtype="4" fill="hold" nodeType="clickEffect">
                                  <p:stCondLst>
                                    <p:cond delay="0"/>
                                  </p:stCondLst>
                                  <p:childTnLst>
                                    <p:anim calcmode="lin" valueType="num">
                                      <p:cBhvr additive="base">
                                        <p:cTn id="104" dur="500"/>
                                        <p:tgtEl>
                                          <p:spTgt spid="29"/>
                                        </p:tgtEl>
                                        <p:attrNameLst>
                                          <p:attrName>ppt_x</p:attrName>
                                        </p:attrNameLst>
                                      </p:cBhvr>
                                      <p:tavLst>
                                        <p:tav tm="0">
                                          <p:val>
                                            <p:strVal val="ppt_x"/>
                                          </p:val>
                                        </p:tav>
                                        <p:tav tm="100000">
                                          <p:val>
                                            <p:strVal val="ppt_x"/>
                                          </p:val>
                                        </p:tav>
                                      </p:tavLst>
                                    </p:anim>
                                    <p:anim calcmode="lin" valueType="num">
                                      <p:cBhvr additive="base">
                                        <p:cTn id="105" dur="500"/>
                                        <p:tgtEl>
                                          <p:spTgt spid="29"/>
                                        </p:tgtEl>
                                        <p:attrNameLst>
                                          <p:attrName>ppt_y</p:attrName>
                                        </p:attrNameLst>
                                      </p:cBhvr>
                                      <p:tavLst>
                                        <p:tav tm="0">
                                          <p:val>
                                            <p:strVal val="ppt_y"/>
                                          </p:val>
                                        </p:tav>
                                        <p:tav tm="100000">
                                          <p:val>
                                            <p:strVal val="1+ppt_h/2"/>
                                          </p:val>
                                        </p:tav>
                                      </p:tavLst>
                                    </p:anim>
                                    <p:set>
                                      <p:cBhvr>
                                        <p:cTn id="106"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P spid="15" grpId="0"/>
      <p:bldP spid="17" grpId="0"/>
      <p:bldP spid="19" grpId="0" bldLvl="0" animBg="1"/>
      <p:bldP spid="20" grpId="0" bldLvl="0" animBg="1"/>
      <p:bldP spid="21" grpId="0" bldLvl="0" animBg="1"/>
      <p:bldP spid="22" grpId="0" bldLvl="0" animBg="1"/>
      <p:bldP spid="23" grpId="0" bldLvl="0" animBg="1"/>
      <p:bldP spid="24" grpId="0" bldLvl="0" animBg="1"/>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矩形 14"/>
          <p:cNvSpPr/>
          <p:nvPr/>
        </p:nvSpPr>
        <p:spPr>
          <a:xfrm>
            <a:off x="319879" y="876802"/>
            <a:ext cx="11552237" cy="556895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pic>
        <p:nvPicPr>
          <p:cNvPr id="27" name="图片 26"/>
          <p:cNvPicPr>
            <a:picLocks noChangeAspect="1"/>
          </p:cNvPicPr>
          <p:nvPr/>
        </p:nvPicPr>
        <p:blipFill>
          <a:blip r:embed="rId1"/>
          <a:stretch>
            <a:fillRect/>
          </a:stretch>
        </p:blipFill>
        <p:spPr>
          <a:xfrm>
            <a:off x="7254090" y="1462500"/>
            <a:ext cx="4606869" cy="4259949"/>
          </a:xfrm>
          <a:prstGeom prst="rect">
            <a:avLst/>
          </a:prstGeom>
        </p:spPr>
      </p:pic>
      <p:sp>
        <p:nvSpPr>
          <p:cNvPr id="23555" name="文本框 15"/>
          <p:cNvSpPr/>
          <p:nvPr/>
        </p:nvSpPr>
        <p:spPr>
          <a:xfrm>
            <a:off x="4749963" y="417297"/>
            <a:ext cx="3467616" cy="448521"/>
          </a:xfrm>
          <a:prstGeom prst="rect">
            <a:avLst/>
          </a:prstGeom>
          <a:noFill/>
          <a:ln w="9525">
            <a:noFill/>
          </a:ln>
        </p:spPr>
        <p:txBody>
          <a:bodyPr wrap="none">
            <a:spAutoFit/>
          </a:bodyPr>
          <a:lstStyle/>
          <a:p>
            <a:pPr algn="ctr" fontAlgn="base">
              <a:lnSpc>
                <a:spcPct val="70000"/>
              </a:lnSpc>
              <a:spcBef>
                <a:spcPct val="0"/>
              </a:spcBef>
              <a:spcAft>
                <a:spcPct val="0"/>
              </a:spcAft>
            </a:pPr>
            <a:r>
              <a:rPr lang="zh-CN" altLang="en-US" sz="3200" b="1" dirty="0">
                <a:solidFill>
                  <a:schemeClr val="bg1"/>
                </a:solidFill>
                <a:latin typeface="微软雅黑" panose="020B0503020204020204" charset="-122"/>
                <a:ea typeface="微软雅黑" panose="020B0503020204020204" charset="-122"/>
                <a:cs typeface="Bebas Neue" charset="0"/>
                <a:sym typeface="Bebas Neue" charset="0"/>
              </a:rPr>
              <a:t>诺曼底登陆的详情</a:t>
            </a:r>
            <a:endParaRPr lang="zh-CN" altLang="en-US" sz="3200" b="1" dirty="0">
              <a:solidFill>
                <a:schemeClr val="bg1"/>
              </a:solidFill>
              <a:latin typeface="微软雅黑" panose="020B0503020204020204" charset="-122"/>
              <a:ea typeface="微软雅黑" panose="020B0503020204020204" charset="-122"/>
              <a:cs typeface="Bebas Neue" charset="0"/>
              <a:sym typeface="Bebas Neue" charset="0"/>
            </a:endParaRPr>
          </a:p>
        </p:txBody>
      </p:sp>
      <p:grpSp>
        <p:nvGrpSpPr>
          <p:cNvPr id="4" name="组合 3"/>
          <p:cNvGrpSpPr/>
          <p:nvPr/>
        </p:nvGrpSpPr>
        <p:grpSpPr>
          <a:xfrm>
            <a:off x="1253967" y="2289687"/>
            <a:ext cx="2682524" cy="2682524"/>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00" b="0" i="0" u="none" strike="noStrike" kern="1200" cap="none" spc="0" normalizeH="0" baseline="0" noProof="0">
                <a:ln>
                  <a:noFill/>
                </a:ln>
                <a:solidFill>
                  <a:prstClr val="black"/>
                </a:solidFill>
                <a:effectLst/>
                <a:uLnTx/>
                <a:uFillTx/>
                <a:latin typeface="宋体" panose="02010600030101010101" pitchFamily="2" charset="-122"/>
                <a:ea typeface="宋体" panose="02010600030101010101" pitchFamily="2" charset="-122"/>
                <a:cs typeface="+mn-cs"/>
              </a:endParaRPr>
            </a:p>
          </p:txBody>
        </p:sp>
        <p:sp>
          <p:nvSpPr>
            <p:cNvPr id="6" name="椭圆 5"/>
            <p:cNvSpPr/>
            <p:nvPr/>
          </p:nvSpPr>
          <p:spPr>
            <a:xfrm>
              <a:off x="392112" y="760412"/>
              <a:ext cx="3825874" cy="3825874"/>
            </a:xfrm>
            <a:prstGeom prst="ellipse">
              <a:avLst/>
            </a:prstGeom>
            <a:gradFill>
              <a:gsLst>
                <a:gs pos="0">
                  <a:srgbClr val="0F2437"/>
                </a:gs>
                <a:gs pos="50000">
                  <a:srgbClr val="284D7A"/>
                </a:gs>
                <a:gs pos="100000">
                  <a:srgbClr val="0F2437"/>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00" b="0" i="0" u="none" strike="noStrike" kern="1200" cap="none" spc="0" normalizeH="0" baseline="0" noProof="0">
                <a:ln>
                  <a:noFill/>
                </a:ln>
                <a:solidFill>
                  <a:prstClr val="white"/>
                </a:solidFill>
                <a:effectLst/>
                <a:uLnTx/>
                <a:uFillTx/>
                <a:latin typeface="宋体" panose="02010600030101010101" pitchFamily="2" charset="-122"/>
                <a:ea typeface="宋体" panose="02010600030101010101" pitchFamily="2" charset="-122"/>
                <a:cs typeface="+mn-cs"/>
              </a:endParaRPr>
            </a:p>
          </p:txBody>
        </p:sp>
      </p:grpSp>
      <p:sp>
        <p:nvSpPr>
          <p:cNvPr id="7" name="TextBox 11"/>
          <p:cNvSpPr txBox="1"/>
          <p:nvPr/>
        </p:nvSpPr>
        <p:spPr>
          <a:xfrm>
            <a:off x="6095999" y="2067379"/>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pPr lvl="0"/>
            <a:r>
              <a:rPr lang="zh-CN" altLang="en-US" sz="1800" dirty="0">
                <a:solidFill>
                  <a:prstClr val="black"/>
                </a:solidFill>
                <a:latin typeface="黑体" panose="02010609060101010101" charset="-122"/>
                <a:ea typeface="黑体" panose="02010609060101010101" charset="-122"/>
              </a:rPr>
              <a:t>强攻计划</a:t>
            </a:r>
            <a:endParaRPr kumimoji="0" lang="en-US" altLang="zh-CN" sz="1800" b="0" i="0" u="none" strike="noStrike" kern="1200" cap="none" spc="0" normalizeH="0" baseline="0" noProof="0" dirty="0">
              <a:ln>
                <a:noFill/>
              </a:ln>
              <a:solidFill>
                <a:prstClr val="black"/>
              </a:solidFill>
              <a:effectLst/>
              <a:uLnTx/>
              <a:uFillTx/>
              <a:latin typeface="黑体" panose="02010609060101010101" charset="-122"/>
              <a:ea typeface="黑体" panose="02010609060101010101" charset="-122"/>
            </a:endParaRPr>
          </a:p>
        </p:txBody>
      </p:sp>
      <p:cxnSp>
        <p:nvCxnSpPr>
          <p:cNvPr id="8" name="直接连接符 7"/>
          <p:cNvCxnSpPr/>
          <p:nvPr/>
        </p:nvCxnSpPr>
        <p:spPr>
          <a:xfrm>
            <a:off x="4852060" y="2117720"/>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9" name="TextBox 14"/>
          <p:cNvSpPr txBox="1"/>
          <p:nvPr/>
        </p:nvSpPr>
        <p:spPr>
          <a:xfrm>
            <a:off x="6095998" y="2756133"/>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pPr lvl="0"/>
            <a:r>
              <a:rPr lang="zh-CN" altLang="en-US" sz="1800" dirty="0">
                <a:solidFill>
                  <a:prstClr val="black"/>
                </a:solidFill>
                <a:latin typeface="黑体" panose="02010609060101010101" charset="-122"/>
                <a:ea typeface="黑体" panose="02010609060101010101" charset="-122"/>
              </a:rPr>
              <a:t>卡昂作战</a:t>
            </a:r>
            <a:endParaRPr kumimoji="0" lang="en-US" altLang="zh-CN" sz="1800" b="0" i="0" u="none" strike="noStrike" kern="1200" cap="none" spc="0" normalizeH="0" baseline="0" noProof="0" dirty="0">
              <a:ln>
                <a:noFill/>
              </a:ln>
              <a:solidFill>
                <a:prstClr val="black"/>
              </a:solidFill>
              <a:effectLst/>
              <a:uLnTx/>
              <a:uFillTx/>
              <a:latin typeface="黑体" panose="02010609060101010101" charset="-122"/>
              <a:ea typeface="黑体" panose="02010609060101010101" charset="-122"/>
            </a:endParaRPr>
          </a:p>
        </p:txBody>
      </p:sp>
      <p:cxnSp>
        <p:nvCxnSpPr>
          <p:cNvPr id="10" name="直接连接符 9"/>
          <p:cNvCxnSpPr/>
          <p:nvPr/>
        </p:nvCxnSpPr>
        <p:spPr>
          <a:xfrm>
            <a:off x="4852060" y="2792412"/>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1" name="TextBox 17"/>
          <p:cNvSpPr txBox="1"/>
          <p:nvPr/>
        </p:nvSpPr>
        <p:spPr>
          <a:xfrm>
            <a:off x="6095999" y="3425763"/>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pPr lvl="0"/>
            <a:r>
              <a:rPr lang="zh-CN" altLang="en-US" sz="1800" dirty="0">
                <a:solidFill>
                  <a:prstClr val="black"/>
                </a:solidFill>
                <a:latin typeface="黑体" panose="02010609060101010101" charset="-122"/>
                <a:ea typeface="黑体" panose="02010609060101010101" charset="-122"/>
              </a:rPr>
              <a:t>僵持状态</a:t>
            </a:r>
            <a:endParaRPr kumimoji="0" lang="en-US" altLang="zh-CN" sz="1800" b="0" i="0" u="none" strike="noStrike" kern="1200" cap="none" spc="0" normalizeH="0" baseline="0" noProof="0" dirty="0">
              <a:ln>
                <a:noFill/>
              </a:ln>
              <a:solidFill>
                <a:prstClr val="black"/>
              </a:solidFill>
              <a:effectLst/>
              <a:uLnTx/>
              <a:uFillTx/>
              <a:latin typeface="黑体" panose="02010609060101010101" charset="-122"/>
              <a:ea typeface="黑体" panose="02010609060101010101" charset="-122"/>
            </a:endParaRPr>
          </a:p>
        </p:txBody>
      </p:sp>
      <p:cxnSp>
        <p:nvCxnSpPr>
          <p:cNvPr id="12" name="直接连接符 11"/>
          <p:cNvCxnSpPr/>
          <p:nvPr/>
        </p:nvCxnSpPr>
        <p:spPr>
          <a:xfrm>
            <a:off x="4852060" y="3464487"/>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3" name="TextBox 20"/>
          <p:cNvSpPr txBox="1"/>
          <p:nvPr/>
        </p:nvSpPr>
        <p:spPr>
          <a:xfrm>
            <a:off x="6095998" y="4071211"/>
            <a:ext cx="4706237"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pPr lvl="0"/>
            <a:r>
              <a:rPr lang="zh-CN" altLang="en-US" sz="1800" dirty="0">
                <a:solidFill>
                  <a:prstClr val="black"/>
                </a:solidFill>
                <a:latin typeface="黑体" panose="02010609060101010101" charset="-122"/>
                <a:ea typeface="黑体" panose="02010609060101010101" charset="-122"/>
              </a:rPr>
              <a:t>盟军反攻</a:t>
            </a:r>
            <a:endParaRPr kumimoji="0" lang="en-US" altLang="zh-CN" sz="1800" b="0" i="0" u="none" strike="noStrike" kern="1200" cap="none" spc="0" normalizeH="0" baseline="0" noProof="0" dirty="0">
              <a:ln>
                <a:noFill/>
              </a:ln>
              <a:solidFill>
                <a:prstClr val="black"/>
              </a:solidFill>
              <a:effectLst/>
              <a:uLnTx/>
              <a:uFillTx/>
              <a:latin typeface="黑体" panose="02010609060101010101" charset="-122"/>
              <a:ea typeface="黑体" panose="02010609060101010101" charset="-122"/>
            </a:endParaRPr>
          </a:p>
        </p:txBody>
      </p:sp>
      <p:cxnSp>
        <p:nvCxnSpPr>
          <p:cNvPr id="14" name="直接连接符 13"/>
          <p:cNvCxnSpPr/>
          <p:nvPr/>
        </p:nvCxnSpPr>
        <p:spPr>
          <a:xfrm>
            <a:off x="4852060" y="4136561"/>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5" name="TextBox 23"/>
          <p:cNvSpPr txBox="1"/>
          <p:nvPr/>
        </p:nvSpPr>
        <p:spPr>
          <a:xfrm>
            <a:off x="6095998" y="4755058"/>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pPr lvl="0"/>
            <a:r>
              <a:rPr lang="zh-CN" altLang="en-US" sz="1800" dirty="0">
                <a:solidFill>
                  <a:prstClr val="black"/>
                </a:solidFill>
                <a:latin typeface="黑体" panose="02010609060101010101" charset="-122"/>
                <a:ea typeface="黑体" panose="02010609060101010101" charset="-122"/>
              </a:rPr>
              <a:t>美军登陆</a:t>
            </a:r>
            <a:endParaRPr kumimoji="0" lang="en-US" altLang="zh-CN" sz="1800" b="0" i="0" u="none" strike="noStrike" kern="1200" cap="none" spc="0" normalizeH="0" baseline="0" noProof="0" dirty="0">
              <a:ln>
                <a:noFill/>
              </a:ln>
              <a:solidFill>
                <a:prstClr val="black"/>
              </a:solidFill>
              <a:effectLst/>
              <a:uLnTx/>
              <a:uFillTx/>
              <a:latin typeface="黑体" panose="02010609060101010101" charset="-122"/>
              <a:ea typeface="黑体" panose="02010609060101010101" charset="-122"/>
            </a:endParaRPr>
          </a:p>
        </p:txBody>
      </p:sp>
      <p:cxnSp>
        <p:nvCxnSpPr>
          <p:cNvPr id="16" name="直接连接符 15"/>
          <p:cNvCxnSpPr/>
          <p:nvPr/>
        </p:nvCxnSpPr>
        <p:spPr>
          <a:xfrm>
            <a:off x="4852060" y="4808636"/>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7" name="TextBox 26"/>
          <p:cNvSpPr txBox="1"/>
          <p:nvPr/>
        </p:nvSpPr>
        <p:spPr>
          <a:xfrm>
            <a:off x="6095999" y="5424688"/>
            <a:ext cx="4608512"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pPr lvl="0"/>
            <a:r>
              <a:rPr lang="zh-CN" altLang="en-US" sz="1800" dirty="0">
                <a:solidFill>
                  <a:prstClr val="black"/>
                </a:solidFill>
                <a:latin typeface="黑体" panose="02010609060101010101" charset="-122"/>
                <a:ea typeface="黑体" panose="02010609060101010101" charset="-122"/>
              </a:rPr>
              <a:t>全面登陆</a:t>
            </a:r>
            <a:endParaRPr kumimoji="0" lang="en-US" altLang="zh-CN" sz="1800" b="0" i="0" u="none" strike="noStrike" kern="1200" cap="none" spc="0" normalizeH="0" baseline="0" noProof="0" dirty="0">
              <a:ln>
                <a:noFill/>
              </a:ln>
              <a:solidFill>
                <a:prstClr val="black"/>
              </a:solidFill>
              <a:effectLst/>
              <a:uLnTx/>
              <a:uFillTx/>
              <a:latin typeface="黑体" panose="02010609060101010101" charset="-122"/>
              <a:ea typeface="黑体" panose="02010609060101010101" charset="-122"/>
            </a:endParaRPr>
          </a:p>
        </p:txBody>
      </p:sp>
      <p:cxnSp>
        <p:nvCxnSpPr>
          <p:cNvPr id="18" name="直接连接符 17"/>
          <p:cNvCxnSpPr/>
          <p:nvPr/>
        </p:nvCxnSpPr>
        <p:spPr>
          <a:xfrm>
            <a:off x="4852060" y="5480711"/>
            <a:ext cx="1056117"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4569954" y="1934533"/>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dirty="0">
                <a:solidFill>
                  <a:prstClr val="white"/>
                </a:solidFill>
                <a:latin typeface="宋体" panose="02010600030101010101" pitchFamily="2" charset="-122"/>
                <a:ea typeface="宋体" panose="02010600030101010101" pitchFamily="2" charset="-122"/>
              </a:rPr>
              <a:t>7</a:t>
            </a:r>
            <a:endParaRPr kumimoji="0" lang="en-US" altLang="zh-CN" sz="1800" b="0"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20" name="椭圆 19"/>
          <p:cNvSpPr/>
          <p:nvPr/>
        </p:nvSpPr>
        <p:spPr>
          <a:xfrm>
            <a:off x="4568492" y="2603984"/>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dirty="0">
                <a:solidFill>
                  <a:prstClr val="white"/>
                </a:solidFill>
                <a:latin typeface="宋体" panose="02010600030101010101" pitchFamily="2" charset="-122"/>
                <a:ea typeface="宋体" panose="02010600030101010101" pitchFamily="2" charset="-122"/>
              </a:rPr>
              <a:t>8</a:t>
            </a:r>
            <a:endParaRPr kumimoji="0" lang="en-US" altLang="zh-CN" sz="1800" b="0"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21" name="椭圆 20"/>
          <p:cNvSpPr/>
          <p:nvPr/>
        </p:nvSpPr>
        <p:spPr>
          <a:xfrm>
            <a:off x="4568240" y="3283924"/>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dirty="0">
                <a:solidFill>
                  <a:prstClr val="white"/>
                </a:solidFill>
                <a:latin typeface="宋体" panose="02010600030101010101" pitchFamily="2" charset="-122"/>
                <a:ea typeface="宋体" panose="02010600030101010101" pitchFamily="2" charset="-122"/>
              </a:rPr>
              <a:t>9</a:t>
            </a:r>
            <a:endParaRPr kumimoji="0" lang="en-US" altLang="zh-CN" sz="1800" b="0"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22" name="椭圆 21"/>
          <p:cNvSpPr/>
          <p:nvPr/>
        </p:nvSpPr>
        <p:spPr>
          <a:xfrm>
            <a:off x="4566779" y="3953375"/>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none" lIns="90000" t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noProof="0" dirty="0">
                <a:solidFill>
                  <a:prstClr val="white"/>
                </a:solidFill>
                <a:latin typeface="宋体" panose="02010600030101010101" pitchFamily="2" charset="-122"/>
                <a:ea typeface="宋体" panose="02010600030101010101" pitchFamily="2" charset="-122"/>
              </a:rPr>
              <a:t>10</a:t>
            </a:r>
            <a:endParaRPr kumimoji="0" lang="en-US" altLang="zh-CN" b="0" i="0" u="none" strike="noStrike" kern="1200" cap="none" spc="0" normalizeH="0" baseline="0" noProof="0" dirty="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23" name="椭圆 22"/>
          <p:cNvSpPr/>
          <p:nvPr/>
        </p:nvSpPr>
        <p:spPr>
          <a:xfrm>
            <a:off x="4570014" y="4623052"/>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noProof="0" dirty="0">
                <a:solidFill>
                  <a:prstClr val="white"/>
                </a:solidFill>
                <a:latin typeface="宋体" panose="02010600030101010101" pitchFamily="2" charset="-122"/>
                <a:ea typeface="宋体" panose="02010600030101010101" pitchFamily="2" charset="-122"/>
              </a:rPr>
              <a:t>11</a:t>
            </a:r>
            <a:endParaRPr kumimoji="0" lang="en-US" altLang="zh-CN" sz="1800" b="0"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24" name="椭圆 23"/>
          <p:cNvSpPr/>
          <p:nvPr/>
        </p:nvSpPr>
        <p:spPr>
          <a:xfrm>
            <a:off x="4568552" y="5292503"/>
            <a:ext cx="366369" cy="366369"/>
          </a:xfrm>
          <a:prstGeom prst="ellipse">
            <a:avLst/>
          </a:prstGeom>
          <a:gradFill rotWithShape="1">
            <a:gsLst>
              <a:gs pos="0">
                <a:srgbClr val="0F2437"/>
              </a:gs>
              <a:gs pos="50000">
                <a:srgbClr val="284D7A"/>
              </a:gs>
              <a:gs pos="100000">
                <a:srgbClr val="0F2437"/>
              </a:gs>
            </a:gsLst>
            <a:lin ang="5400000" scaled="0"/>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dirty="0">
                <a:solidFill>
                  <a:prstClr val="white"/>
                </a:solidFill>
                <a:latin typeface="宋体" panose="02010600030101010101" pitchFamily="2" charset="-122"/>
                <a:ea typeface="宋体" panose="02010600030101010101" pitchFamily="2" charset="-122"/>
              </a:rPr>
              <a:t>12</a:t>
            </a:r>
            <a:endParaRPr kumimoji="0" lang="en-US" altLang="zh-CN" sz="1800" b="0"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
        <p:nvSpPr>
          <p:cNvPr id="25" name="TextBox 41"/>
          <p:cNvSpPr txBox="1"/>
          <p:nvPr/>
        </p:nvSpPr>
        <p:spPr>
          <a:xfrm>
            <a:off x="1703959" y="3425763"/>
            <a:ext cx="1867745" cy="43088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charset="-122"/>
                <a:ea typeface="微软雅黑" panose="020B0503020204020204" charset="-122"/>
              </a:defRPr>
            </a:lvl1pPr>
          </a:lstStyle>
          <a:p>
            <a:pPr lvl="0" algn="ctr">
              <a:lnSpc>
                <a:spcPct val="100000"/>
              </a:lnSpc>
            </a:pPr>
            <a:r>
              <a:rPr lang="zh-CN" altLang="en-US" sz="2800" b="1" dirty="0">
                <a:solidFill>
                  <a:schemeClr val="bg1"/>
                </a:solidFill>
                <a:cs typeface="Bebas Neue" charset="0"/>
                <a:sym typeface="Bebas Neue" charset="0"/>
              </a:rPr>
              <a:t>诺曼底登陆</a:t>
            </a:r>
            <a:endParaRPr kumimoji="0" lang="zh-CN" altLang="en-US" sz="2665" b="1" i="0" u="none" strike="noStrike" kern="1200" cap="none" spc="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pic>
        <p:nvPicPr>
          <p:cNvPr id="3" name="图片 2"/>
          <p:cNvPicPr>
            <a:picLocks noChangeAspect="1"/>
          </p:cNvPicPr>
          <p:nvPr/>
        </p:nvPicPr>
        <p:blipFill>
          <a:blip r:embed="rId2"/>
          <a:stretch>
            <a:fillRect/>
          </a:stretch>
        </p:blipFill>
        <p:spPr>
          <a:xfrm>
            <a:off x="7242933" y="1667455"/>
            <a:ext cx="4608512" cy="394750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500"/>
                                        <p:tgtEl>
                                          <p:spTgt spid="4"/>
                                        </p:tgtEl>
                                      </p:cBhvr>
                                    </p:animEffect>
                                    <p:anim calcmode="lin" valueType="num">
                                      <p:cBhvr>
                                        <p:cTn id="8" dur="1500" fill="hold"/>
                                        <p:tgtEl>
                                          <p:spTgt spid="4"/>
                                        </p:tgtEl>
                                        <p:attrNameLst>
                                          <p:attrName>ppt_x</p:attrName>
                                        </p:attrNameLst>
                                      </p:cBhvr>
                                      <p:tavLst>
                                        <p:tav tm="0">
                                          <p:val>
                                            <p:strVal val="#ppt_x"/>
                                          </p:val>
                                        </p:tav>
                                        <p:tav tm="100000">
                                          <p:val>
                                            <p:strVal val="#ppt_x"/>
                                          </p:val>
                                        </p:tav>
                                      </p:tavLst>
                                    </p:anim>
                                    <p:anim calcmode="lin" valueType="num">
                                      <p:cBhvr>
                                        <p:cTn id="9" dur="1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53" presetClass="entr" presetSubtype="16" fill="hold" grpId="0"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Effect transition="in" filter="fade">
                                      <p:cBhvr>
                                        <p:cTn id="15" dur="500"/>
                                        <p:tgtEl>
                                          <p:spTgt spid="25"/>
                                        </p:tgtEl>
                                      </p:cBhvr>
                                    </p:animEffect>
                                  </p:childTnLst>
                                </p:cTn>
                              </p:par>
                            </p:childTnLst>
                          </p:cTn>
                        </p:par>
                        <p:par>
                          <p:cTn id="16" fill="hold">
                            <p:stCondLst>
                              <p:cond delay="2000"/>
                            </p:stCondLst>
                            <p:childTnLst>
                              <p:par>
                                <p:cTn id="17" presetID="53" presetClass="entr" presetSubtype="16"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childTnLst>
                                </p:cTn>
                              </p:par>
                              <p:par>
                                <p:cTn id="22" presetID="53" presetClass="entr" presetSubtype="16" fill="hold" grpId="0" nodeType="withEffect">
                                  <p:stCondLst>
                                    <p:cond delay="30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par>
                                <p:cTn id="27" presetID="53" presetClass="entr" presetSubtype="16" fill="hold" grpId="0" nodeType="withEffect">
                                  <p:stCondLst>
                                    <p:cond delay="40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Effect transition="in" filter="fade">
                                      <p:cBhvr>
                                        <p:cTn id="31" dur="500"/>
                                        <p:tgtEl>
                                          <p:spTgt spid="21"/>
                                        </p:tgtEl>
                                      </p:cBhvr>
                                    </p:animEffect>
                                  </p:childTnLst>
                                </p:cTn>
                              </p:par>
                              <p:par>
                                <p:cTn id="32" presetID="53" presetClass="entr" presetSubtype="16" fill="hold" grpId="0" nodeType="withEffect">
                                  <p:stCondLst>
                                    <p:cond delay="500"/>
                                  </p:stCondLst>
                                  <p:childTnLst>
                                    <p:set>
                                      <p:cBhvr>
                                        <p:cTn id="33" dur="1" fill="hold">
                                          <p:stCondLst>
                                            <p:cond delay="0"/>
                                          </p:stCondLst>
                                        </p:cTn>
                                        <p:tgtEl>
                                          <p:spTgt spid="22"/>
                                        </p:tgtEl>
                                        <p:attrNameLst>
                                          <p:attrName>style.visibility</p:attrName>
                                        </p:attrNameLst>
                                      </p:cBhvr>
                                      <p:to>
                                        <p:strVal val="visible"/>
                                      </p:to>
                                    </p:set>
                                    <p:anim calcmode="lin" valueType="num">
                                      <p:cBhvr>
                                        <p:cTn id="34" dur="500" fill="hold"/>
                                        <p:tgtEl>
                                          <p:spTgt spid="22"/>
                                        </p:tgtEl>
                                        <p:attrNameLst>
                                          <p:attrName>ppt_w</p:attrName>
                                        </p:attrNameLst>
                                      </p:cBhvr>
                                      <p:tavLst>
                                        <p:tav tm="0">
                                          <p:val>
                                            <p:fltVal val="0"/>
                                          </p:val>
                                        </p:tav>
                                        <p:tav tm="100000">
                                          <p:val>
                                            <p:strVal val="#ppt_w"/>
                                          </p:val>
                                        </p:tav>
                                      </p:tavLst>
                                    </p:anim>
                                    <p:anim calcmode="lin" valueType="num">
                                      <p:cBhvr>
                                        <p:cTn id="35" dur="500" fill="hold"/>
                                        <p:tgtEl>
                                          <p:spTgt spid="22"/>
                                        </p:tgtEl>
                                        <p:attrNameLst>
                                          <p:attrName>ppt_h</p:attrName>
                                        </p:attrNameLst>
                                      </p:cBhvr>
                                      <p:tavLst>
                                        <p:tav tm="0">
                                          <p:val>
                                            <p:fltVal val="0"/>
                                          </p:val>
                                        </p:tav>
                                        <p:tav tm="100000">
                                          <p:val>
                                            <p:strVal val="#ppt_h"/>
                                          </p:val>
                                        </p:tav>
                                      </p:tavLst>
                                    </p:anim>
                                    <p:animEffect transition="in" filter="fade">
                                      <p:cBhvr>
                                        <p:cTn id="36" dur="500"/>
                                        <p:tgtEl>
                                          <p:spTgt spid="22"/>
                                        </p:tgtEl>
                                      </p:cBhvr>
                                    </p:animEffect>
                                  </p:childTnLst>
                                </p:cTn>
                              </p:par>
                              <p:par>
                                <p:cTn id="37" presetID="53" presetClass="entr" presetSubtype="16" fill="hold" grpId="0" nodeType="withEffect">
                                  <p:stCondLst>
                                    <p:cond delay="600"/>
                                  </p:stCondLst>
                                  <p:childTnLst>
                                    <p:set>
                                      <p:cBhvr>
                                        <p:cTn id="38" dur="1" fill="hold">
                                          <p:stCondLst>
                                            <p:cond delay="0"/>
                                          </p:stCondLst>
                                        </p:cTn>
                                        <p:tgtEl>
                                          <p:spTgt spid="23"/>
                                        </p:tgtEl>
                                        <p:attrNameLst>
                                          <p:attrName>style.visibility</p:attrName>
                                        </p:attrNameLst>
                                      </p:cBhvr>
                                      <p:to>
                                        <p:strVal val="visible"/>
                                      </p:to>
                                    </p:set>
                                    <p:anim calcmode="lin" valueType="num">
                                      <p:cBhvr>
                                        <p:cTn id="39" dur="500" fill="hold"/>
                                        <p:tgtEl>
                                          <p:spTgt spid="23"/>
                                        </p:tgtEl>
                                        <p:attrNameLst>
                                          <p:attrName>ppt_w</p:attrName>
                                        </p:attrNameLst>
                                      </p:cBhvr>
                                      <p:tavLst>
                                        <p:tav tm="0">
                                          <p:val>
                                            <p:fltVal val="0"/>
                                          </p:val>
                                        </p:tav>
                                        <p:tav tm="100000">
                                          <p:val>
                                            <p:strVal val="#ppt_w"/>
                                          </p:val>
                                        </p:tav>
                                      </p:tavLst>
                                    </p:anim>
                                    <p:anim calcmode="lin" valueType="num">
                                      <p:cBhvr>
                                        <p:cTn id="40" dur="500" fill="hold"/>
                                        <p:tgtEl>
                                          <p:spTgt spid="23"/>
                                        </p:tgtEl>
                                        <p:attrNameLst>
                                          <p:attrName>ppt_h</p:attrName>
                                        </p:attrNameLst>
                                      </p:cBhvr>
                                      <p:tavLst>
                                        <p:tav tm="0">
                                          <p:val>
                                            <p:fltVal val="0"/>
                                          </p:val>
                                        </p:tav>
                                        <p:tav tm="100000">
                                          <p:val>
                                            <p:strVal val="#ppt_h"/>
                                          </p:val>
                                        </p:tav>
                                      </p:tavLst>
                                    </p:anim>
                                    <p:animEffect transition="in" filter="fade">
                                      <p:cBhvr>
                                        <p:cTn id="41" dur="500"/>
                                        <p:tgtEl>
                                          <p:spTgt spid="23"/>
                                        </p:tgtEl>
                                      </p:cBhvr>
                                    </p:animEffect>
                                  </p:childTnLst>
                                </p:cTn>
                              </p:par>
                              <p:par>
                                <p:cTn id="42" presetID="53" presetClass="entr" presetSubtype="16" fill="hold" grpId="0" nodeType="withEffect">
                                  <p:stCondLst>
                                    <p:cond delay="700"/>
                                  </p:stCondLst>
                                  <p:childTnLst>
                                    <p:set>
                                      <p:cBhvr>
                                        <p:cTn id="43" dur="1" fill="hold">
                                          <p:stCondLst>
                                            <p:cond delay="0"/>
                                          </p:stCondLst>
                                        </p:cTn>
                                        <p:tgtEl>
                                          <p:spTgt spid="24"/>
                                        </p:tgtEl>
                                        <p:attrNameLst>
                                          <p:attrName>style.visibility</p:attrName>
                                        </p:attrNameLst>
                                      </p:cBhvr>
                                      <p:to>
                                        <p:strVal val="visible"/>
                                      </p:to>
                                    </p:set>
                                    <p:anim calcmode="lin" valueType="num">
                                      <p:cBhvr>
                                        <p:cTn id="44" dur="500" fill="hold"/>
                                        <p:tgtEl>
                                          <p:spTgt spid="24"/>
                                        </p:tgtEl>
                                        <p:attrNameLst>
                                          <p:attrName>ppt_w</p:attrName>
                                        </p:attrNameLst>
                                      </p:cBhvr>
                                      <p:tavLst>
                                        <p:tav tm="0">
                                          <p:val>
                                            <p:fltVal val="0"/>
                                          </p:val>
                                        </p:tav>
                                        <p:tav tm="100000">
                                          <p:val>
                                            <p:strVal val="#ppt_w"/>
                                          </p:val>
                                        </p:tav>
                                      </p:tavLst>
                                    </p:anim>
                                    <p:anim calcmode="lin" valueType="num">
                                      <p:cBhvr>
                                        <p:cTn id="45" dur="500" fill="hold"/>
                                        <p:tgtEl>
                                          <p:spTgt spid="24"/>
                                        </p:tgtEl>
                                        <p:attrNameLst>
                                          <p:attrName>ppt_h</p:attrName>
                                        </p:attrNameLst>
                                      </p:cBhvr>
                                      <p:tavLst>
                                        <p:tav tm="0">
                                          <p:val>
                                            <p:fltVal val="0"/>
                                          </p:val>
                                        </p:tav>
                                        <p:tav tm="100000">
                                          <p:val>
                                            <p:strVal val="#ppt_h"/>
                                          </p:val>
                                        </p:tav>
                                      </p:tavLst>
                                    </p:anim>
                                    <p:animEffect transition="in" filter="fade">
                                      <p:cBhvr>
                                        <p:cTn id="46" dur="500"/>
                                        <p:tgtEl>
                                          <p:spTgt spid="24"/>
                                        </p:tgtEl>
                                      </p:cBhvr>
                                    </p:animEffect>
                                  </p:childTnLst>
                                </p:cTn>
                              </p:par>
                              <p:par>
                                <p:cTn id="47" presetID="22" presetClass="entr" presetSubtype="8" fill="hold" nodeType="withEffect">
                                  <p:stCondLst>
                                    <p:cond delay="800"/>
                                  </p:stCondLst>
                                  <p:childTnLst>
                                    <p:set>
                                      <p:cBhvr>
                                        <p:cTn id="48" dur="1" fill="hold">
                                          <p:stCondLst>
                                            <p:cond delay="0"/>
                                          </p:stCondLst>
                                        </p:cTn>
                                        <p:tgtEl>
                                          <p:spTgt spid="8"/>
                                        </p:tgtEl>
                                        <p:attrNameLst>
                                          <p:attrName>style.visibility</p:attrName>
                                        </p:attrNameLst>
                                      </p:cBhvr>
                                      <p:to>
                                        <p:strVal val="visible"/>
                                      </p:to>
                                    </p:set>
                                    <p:animEffect transition="in" filter="wipe(left)">
                                      <p:cBhvr>
                                        <p:cTn id="49" dur="500"/>
                                        <p:tgtEl>
                                          <p:spTgt spid="8"/>
                                        </p:tgtEl>
                                      </p:cBhvr>
                                    </p:animEffect>
                                  </p:childTnLst>
                                </p:cTn>
                              </p:par>
                              <p:par>
                                <p:cTn id="50" presetID="22" presetClass="entr" presetSubtype="8" fill="hold" nodeType="withEffect">
                                  <p:stCondLst>
                                    <p:cond delay="900"/>
                                  </p:stCondLst>
                                  <p:childTnLst>
                                    <p:set>
                                      <p:cBhvr>
                                        <p:cTn id="51" dur="1" fill="hold">
                                          <p:stCondLst>
                                            <p:cond delay="0"/>
                                          </p:stCondLst>
                                        </p:cTn>
                                        <p:tgtEl>
                                          <p:spTgt spid="10"/>
                                        </p:tgtEl>
                                        <p:attrNameLst>
                                          <p:attrName>style.visibility</p:attrName>
                                        </p:attrNameLst>
                                      </p:cBhvr>
                                      <p:to>
                                        <p:strVal val="visible"/>
                                      </p:to>
                                    </p:set>
                                    <p:animEffect transition="in" filter="wipe(left)">
                                      <p:cBhvr>
                                        <p:cTn id="52" dur="500"/>
                                        <p:tgtEl>
                                          <p:spTgt spid="10"/>
                                        </p:tgtEl>
                                      </p:cBhvr>
                                    </p:animEffect>
                                  </p:childTnLst>
                                </p:cTn>
                              </p:par>
                              <p:par>
                                <p:cTn id="53" presetID="22" presetClass="entr" presetSubtype="8" fill="hold" nodeType="withEffect">
                                  <p:stCondLst>
                                    <p:cond delay="1000"/>
                                  </p:stCondLst>
                                  <p:childTnLst>
                                    <p:set>
                                      <p:cBhvr>
                                        <p:cTn id="54" dur="1" fill="hold">
                                          <p:stCondLst>
                                            <p:cond delay="0"/>
                                          </p:stCondLst>
                                        </p:cTn>
                                        <p:tgtEl>
                                          <p:spTgt spid="12"/>
                                        </p:tgtEl>
                                        <p:attrNameLst>
                                          <p:attrName>style.visibility</p:attrName>
                                        </p:attrNameLst>
                                      </p:cBhvr>
                                      <p:to>
                                        <p:strVal val="visible"/>
                                      </p:to>
                                    </p:set>
                                    <p:animEffect transition="in" filter="wipe(left)">
                                      <p:cBhvr>
                                        <p:cTn id="55" dur="500"/>
                                        <p:tgtEl>
                                          <p:spTgt spid="12"/>
                                        </p:tgtEl>
                                      </p:cBhvr>
                                    </p:animEffect>
                                  </p:childTnLst>
                                </p:cTn>
                              </p:par>
                              <p:par>
                                <p:cTn id="56" presetID="22" presetClass="entr" presetSubtype="8" fill="hold" nodeType="withEffect">
                                  <p:stCondLst>
                                    <p:cond delay="1100"/>
                                  </p:stCondLst>
                                  <p:childTnLst>
                                    <p:set>
                                      <p:cBhvr>
                                        <p:cTn id="57" dur="1" fill="hold">
                                          <p:stCondLst>
                                            <p:cond delay="0"/>
                                          </p:stCondLst>
                                        </p:cTn>
                                        <p:tgtEl>
                                          <p:spTgt spid="14"/>
                                        </p:tgtEl>
                                        <p:attrNameLst>
                                          <p:attrName>style.visibility</p:attrName>
                                        </p:attrNameLst>
                                      </p:cBhvr>
                                      <p:to>
                                        <p:strVal val="visible"/>
                                      </p:to>
                                    </p:set>
                                    <p:animEffect transition="in" filter="wipe(left)">
                                      <p:cBhvr>
                                        <p:cTn id="58" dur="500"/>
                                        <p:tgtEl>
                                          <p:spTgt spid="14"/>
                                        </p:tgtEl>
                                      </p:cBhvr>
                                    </p:animEffect>
                                  </p:childTnLst>
                                </p:cTn>
                              </p:par>
                              <p:par>
                                <p:cTn id="59" presetID="22" presetClass="entr" presetSubtype="8" fill="hold" nodeType="withEffect">
                                  <p:stCondLst>
                                    <p:cond delay="1200"/>
                                  </p:stCondLst>
                                  <p:childTnLst>
                                    <p:set>
                                      <p:cBhvr>
                                        <p:cTn id="60" dur="1" fill="hold">
                                          <p:stCondLst>
                                            <p:cond delay="0"/>
                                          </p:stCondLst>
                                        </p:cTn>
                                        <p:tgtEl>
                                          <p:spTgt spid="16"/>
                                        </p:tgtEl>
                                        <p:attrNameLst>
                                          <p:attrName>style.visibility</p:attrName>
                                        </p:attrNameLst>
                                      </p:cBhvr>
                                      <p:to>
                                        <p:strVal val="visible"/>
                                      </p:to>
                                    </p:set>
                                    <p:animEffect transition="in" filter="wipe(left)">
                                      <p:cBhvr>
                                        <p:cTn id="61" dur="500"/>
                                        <p:tgtEl>
                                          <p:spTgt spid="16"/>
                                        </p:tgtEl>
                                      </p:cBhvr>
                                    </p:animEffect>
                                  </p:childTnLst>
                                </p:cTn>
                              </p:par>
                              <p:par>
                                <p:cTn id="62" presetID="22" presetClass="entr" presetSubtype="8" fill="hold" nodeType="withEffect">
                                  <p:stCondLst>
                                    <p:cond delay="1300"/>
                                  </p:stCondLst>
                                  <p:childTnLst>
                                    <p:set>
                                      <p:cBhvr>
                                        <p:cTn id="63" dur="1" fill="hold">
                                          <p:stCondLst>
                                            <p:cond delay="0"/>
                                          </p:stCondLst>
                                        </p:cTn>
                                        <p:tgtEl>
                                          <p:spTgt spid="18"/>
                                        </p:tgtEl>
                                        <p:attrNameLst>
                                          <p:attrName>style.visibility</p:attrName>
                                        </p:attrNameLst>
                                      </p:cBhvr>
                                      <p:to>
                                        <p:strVal val="visible"/>
                                      </p:to>
                                    </p:set>
                                    <p:animEffect transition="in" filter="wipe(left)">
                                      <p:cBhvr>
                                        <p:cTn id="64" dur="500"/>
                                        <p:tgtEl>
                                          <p:spTgt spid="18"/>
                                        </p:tgtEl>
                                      </p:cBhvr>
                                    </p:animEffect>
                                  </p:childTnLst>
                                </p:cTn>
                              </p:par>
                              <p:par>
                                <p:cTn id="65" presetID="22" presetClass="entr" presetSubtype="8" fill="hold" grpId="0" nodeType="withEffect">
                                  <p:stCondLst>
                                    <p:cond delay="1400"/>
                                  </p:stCondLst>
                                  <p:childTnLst>
                                    <p:set>
                                      <p:cBhvr>
                                        <p:cTn id="66" dur="1" fill="hold">
                                          <p:stCondLst>
                                            <p:cond delay="0"/>
                                          </p:stCondLst>
                                        </p:cTn>
                                        <p:tgtEl>
                                          <p:spTgt spid="7"/>
                                        </p:tgtEl>
                                        <p:attrNameLst>
                                          <p:attrName>style.visibility</p:attrName>
                                        </p:attrNameLst>
                                      </p:cBhvr>
                                      <p:to>
                                        <p:strVal val="visible"/>
                                      </p:to>
                                    </p:set>
                                    <p:animEffect transition="in" filter="wipe(left)">
                                      <p:cBhvr>
                                        <p:cTn id="67" dur="500"/>
                                        <p:tgtEl>
                                          <p:spTgt spid="7"/>
                                        </p:tgtEl>
                                      </p:cBhvr>
                                    </p:animEffect>
                                  </p:childTnLst>
                                </p:cTn>
                              </p:par>
                              <p:par>
                                <p:cTn id="68" presetID="22" presetClass="entr" presetSubtype="8" fill="hold" grpId="0" nodeType="withEffect">
                                  <p:stCondLst>
                                    <p:cond delay="150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par>
                                <p:cTn id="71" presetID="22" presetClass="entr" presetSubtype="8" fill="hold" grpId="0" nodeType="withEffect">
                                  <p:stCondLst>
                                    <p:cond delay="1600"/>
                                  </p:stCondLst>
                                  <p:childTnLst>
                                    <p:set>
                                      <p:cBhvr>
                                        <p:cTn id="72" dur="1" fill="hold">
                                          <p:stCondLst>
                                            <p:cond delay="0"/>
                                          </p:stCondLst>
                                        </p:cTn>
                                        <p:tgtEl>
                                          <p:spTgt spid="11"/>
                                        </p:tgtEl>
                                        <p:attrNameLst>
                                          <p:attrName>style.visibility</p:attrName>
                                        </p:attrNameLst>
                                      </p:cBhvr>
                                      <p:to>
                                        <p:strVal val="visible"/>
                                      </p:to>
                                    </p:set>
                                    <p:animEffect transition="in" filter="wipe(left)">
                                      <p:cBhvr>
                                        <p:cTn id="73" dur="500"/>
                                        <p:tgtEl>
                                          <p:spTgt spid="11"/>
                                        </p:tgtEl>
                                      </p:cBhvr>
                                    </p:animEffect>
                                  </p:childTnLst>
                                </p:cTn>
                              </p:par>
                              <p:par>
                                <p:cTn id="74" presetID="22" presetClass="entr" presetSubtype="8" fill="hold" grpId="0" nodeType="withEffect">
                                  <p:stCondLst>
                                    <p:cond delay="1700"/>
                                  </p:stCondLst>
                                  <p:childTnLst>
                                    <p:set>
                                      <p:cBhvr>
                                        <p:cTn id="75" dur="1" fill="hold">
                                          <p:stCondLst>
                                            <p:cond delay="0"/>
                                          </p:stCondLst>
                                        </p:cTn>
                                        <p:tgtEl>
                                          <p:spTgt spid="13"/>
                                        </p:tgtEl>
                                        <p:attrNameLst>
                                          <p:attrName>style.visibility</p:attrName>
                                        </p:attrNameLst>
                                      </p:cBhvr>
                                      <p:to>
                                        <p:strVal val="visible"/>
                                      </p:to>
                                    </p:set>
                                    <p:animEffect transition="in" filter="wipe(left)">
                                      <p:cBhvr>
                                        <p:cTn id="76" dur="500"/>
                                        <p:tgtEl>
                                          <p:spTgt spid="13"/>
                                        </p:tgtEl>
                                      </p:cBhvr>
                                    </p:animEffect>
                                  </p:childTnLst>
                                </p:cTn>
                              </p:par>
                              <p:par>
                                <p:cTn id="77" presetID="22" presetClass="entr" presetSubtype="8" fill="hold" grpId="0" nodeType="withEffect">
                                  <p:stCondLst>
                                    <p:cond delay="1800"/>
                                  </p:stCondLst>
                                  <p:childTnLst>
                                    <p:set>
                                      <p:cBhvr>
                                        <p:cTn id="78" dur="1" fill="hold">
                                          <p:stCondLst>
                                            <p:cond delay="0"/>
                                          </p:stCondLst>
                                        </p:cTn>
                                        <p:tgtEl>
                                          <p:spTgt spid="15"/>
                                        </p:tgtEl>
                                        <p:attrNameLst>
                                          <p:attrName>style.visibility</p:attrName>
                                        </p:attrNameLst>
                                      </p:cBhvr>
                                      <p:to>
                                        <p:strVal val="visible"/>
                                      </p:to>
                                    </p:set>
                                    <p:animEffect transition="in" filter="wipe(left)">
                                      <p:cBhvr>
                                        <p:cTn id="79" dur="500"/>
                                        <p:tgtEl>
                                          <p:spTgt spid="15"/>
                                        </p:tgtEl>
                                      </p:cBhvr>
                                    </p:animEffect>
                                  </p:childTnLst>
                                </p:cTn>
                              </p:par>
                              <p:par>
                                <p:cTn id="80" presetID="22" presetClass="entr" presetSubtype="8" fill="hold" grpId="0" nodeType="withEffect">
                                  <p:stCondLst>
                                    <p:cond delay="1900"/>
                                  </p:stCondLst>
                                  <p:childTnLst>
                                    <p:set>
                                      <p:cBhvr>
                                        <p:cTn id="81" dur="1" fill="hold">
                                          <p:stCondLst>
                                            <p:cond delay="0"/>
                                          </p:stCondLst>
                                        </p:cTn>
                                        <p:tgtEl>
                                          <p:spTgt spid="17"/>
                                        </p:tgtEl>
                                        <p:attrNameLst>
                                          <p:attrName>style.visibility</p:attrName>
                                        </p:attrNameLst>
                                      </p:cBhvr>
                                      <p:to>
                                        <p:strVal val="visible"/>
                                      </p:to>
                                    </p:set>
                                    <p:animEffect transition="in" filter="wipe(left)">
                                      <p:cBhvr>
                                        <p:cTn id="82" dur="500"/>
                                        <p:tgtEl>
                                          <p:spTgt spid="17"/>
                                        </p:tgtEl>
                                      </p:cBhvr>
                                    </p:animEffect>
                                  </p:childTnLst>
                                </p:cTn>
                              </p:par>
                            </p:childTnLst>
                          </p:cTn>
                        </p:par>
                      </p:childTnLst>
                    </p:cTn>
                  </p:par>
                  <p:par>
                    <p:cTn id="83" fill="hold">
                      <p:stCondLst>
                        <p:cond delay="indefinite"/>
                      </p:stCondLst>
                      <p:childTnLst>
                        <p:par>
                          <p:cTn id="84" fill="hold">
                            <p:stCondLst>
                              <p:cond delay="0"/>
                            </p:stCondLst>
                            <p:childTnLst>
                              <p:par>
                                <p:cTn id="85" presetID="2" presetClass="entr" presetSubtype="4" fill="hold" nodeType="clickEffect">
                                  <p:stCondLst>
                                    <p:cond delay="0"/>
                                  </p:stCondLst>
                                  <p:childTnLst>
                                    <p:set>
                                      <p:cBhvr>
                                        <p:cTn id="86" dur="1" fill="hold">
                                          <p:stCondLst>
                                            <p:cond delay="0"/>
                                          </p:stCondLst>
                                        </p:cTn>
                                        <p:tgtEl>
                                          <p:spTgt spid="27"/>
                                        </p:tgtEl>
                                        <p:attrNameLst>
                                          <p:attrName>style.visibility</p:attrName>
                                        </p:attrNameLst>
                                      </p:cBhvr>
                                      <p:to>
                                        <p:strVal val="visible"/>
                                      </p:to>
                                    </p:set>
                                    <p:anim calcmode="lin" valueType="num">
                                      <p:cBhvr additive="base">
                                        <p:cTn id="87" dur="500" fill="hold"/>
                                        <p:tgtEl>
                                          <p:spTgt spid="27"/>
                                        </p:tgtEl>
                                        <p:attrNameLst>
                                          <p:attrName>ppt_x</p:attrName>
                                        </p:attrNameLst>
                                      </p:cBhvr>
                                      <p:tavLst>
                                        <p:tav tm="0">
                                          <p:val>
                                            <p:strVal val="#ppt_x"/>
                                          </p:val>
                                        </p:tav>
                                        <p:tav tm="100000">
                                          <p:val>
                                            <p:strVal val="#ppt_x"/>
                                          </p:val>
                                        </p:tav>
                                      </p:tavLst>
                                    </p:anim>
                                    <p:anim calcmode="lin" valueType="num">
                                      <p:cBhvr additive="base">
                                        <p:cTn id="8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2" presetClass="exit" presetSubtype="4" fill="hold" nodeType="clickEffect">
                                  <p:stCondLst>
                                    <p:cond delay="0"/>
                                  </p:stCondLst>
                                  <p:childTnLst>
                                    <p:anim calcmode="lin" valueType="num">
                                      <p:cBhvr additive="base">
                                        <p:cTn id="92" dur="500"/>
                                        <p:tgtEl>
                                          <p:spTgt spid="27"/>
                                        </p:tgtEl>
                                        <p:attrNameLst>
                                          <p:attrName>ppt_x</p:attrName>
                                        </p:attrNameLst>
                                      </p:cBhvr>
                                      <p:tavLst>
                                        <p:tav tm="0">
                                          <p:val>
                                            <p:strVal val="ppt_x"/>
                                          </p:val>
                                        </p:tav>
                                        <p:tav tm="100000">
                                          <p:val>
                                            <p:strVal val="ppt_x"/>
                                          </p:val>
                                        </p:tav>
                                      </p:tavLst>
                                    </p:anim>
                                    <p:anim calcmode="lin" valueType="num">
                                      <p:cBhvr additive="base">
                                        <p:cTn id="93" dur="500"/>
                                        <p:tgtEl>
                                          <p:spTgt spid="27"/>
                                        </p:tgtEl>
                                        <p:attrNameLst>
                                          <p:attrName>ppt_y</p:attrName>
                                        </p:attrNameLst>
                                      </p:cBhvr>
                                      <p:tavLst>
                                        <p:tav tm="0">
                                          <p:val>
                                            <p:strVal val="ppt_y"/>
                                          </p:val>
                                        </p:tav>
                                        <p:tav tm="100000">
                                          <p:val>
                                            <p:strVal val="1+ppt_h/2"/>
                                          </p:val>
                                        </p:tav>
                                      </p:tavLst>
                                    </p:anim>
                                    <p:set>
                                      <p:cBhvr>
                                        <p:cTn id="94" dur="1" fill="hold">
                                          <p:stCondLst>
                                            <p:cond delay="499"/>
                                          </p:stCondLst>
                                        </p:cTn>
                                        <p:tgtEl>
                                          <p:spTgt spid="27"/>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2" presetClass="entr" presetSubtype="4" fill="hold" nodeType="clickEffect">
                                  <p:stCondLst>
                                    <p:cond delay="0"/>
                                  </p:stCondLst>
                                  <p:childTnLst>
                                    <p:set>
                                      <p:cBhvr>
                                        <p:cTn id="98" dur="1" fill="hold">
                                          <p:stCondLst>
                                            <p:cond delay="0"/>
                                          </p:stCondLst>
                                        </p:cTn>
                                        <p:tgtEl>
                                          <p:spTgt spid="3"/>
                                        </p:tgtEl>
                                        <p:attrNameLst>
                                          <p:attrName>style.visibility</p:attrName>
                                        </p:attrNameLst>
                                      </p:cBhvr>
                                      <p:to>
                                        <p:strVal val="visible"/>
                                      </p:to>
                                    </p:set>
                                    <p:anim calcmode="lin" valueType="num">
                                      <p:cBhvr additive="base">
                                        <p:cTn id="99" dur="500" fill="hold"/>
                                        <p:tgtEl>
                                          <p:spTgt spid="3"/>
                                        </p:tgtEl>
                                        <p:attrNameLst>
                                          <p:attrName>ppt_x</p:attrName>
                                        </p:attrNameLst>
                                      </p:cBhvr>
                                      <p:tavLst>
                                        <p:tav tm="0">
                                          <p:val>
                                            <p:strVal val="#ppt_x"/>
                                          </p:val>
                                        </p:tav>
                                        <p:tav tm="100000">
                                          <p:val>
                                            <p:strVal val="#ppt_x"/>
                                          </p:val>
                                        </p:tav>
                                      </p:tavLst>
                                    </p:anim>
                                    <p:anim calcmode="lin" valueType="num">
                                      <p:cBhvr additive="base">
                                        <p:cTn id="10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2" presetClass="exit" presetSubtype="4" fill="hold" nodeType="clickEffect">
                                  <p:stCondLst>
                                    <p:cond delay="0"/>
                                  </p:stCondLst>
                                  <p:childTnLst>
                                    <p:anim calcmode="lin" valueType="num">
                                      <p:cBhvr additive="base">
                                        <p:cTn id="104" dur="500"/>
                                        <p:tgtEl>
                                          <p:spTgt spid="3"/>
                                        </p:tgtEl>
                                        <p:attrNameLst>
                                          <p:attrName>ppt_x</p:attrName>
                                        </p:attrNameLst>
                                      </p:cBhvr>
                                      <p:tavLst>
                                        <p:tav tm="0">
                                          <p:val>
                                            <p:strVal val="ppt_x"/>
                                          </p:val>
                                        </p:tav>
                                        <p:tav tm="100000">
                                          <p:val>
                                            <p:strVal val="ppt_x"/>
                                          </p:val>
                                        </p:tav>
                                      </p:tavLst>
                                    </p:anim>
                                    <p:anim calcmode="lin" valueType="num">
                                      <p:cBhvr additive="base">
                                        <p:cTn id="105" dur="500"/>
                                        <p:tgtEl>
                                          <p:spTgt spid="3"/>
                                        </p:tgtEl>
                                        <p:attrNameLst>
                                          <p:attrName>ppt_y</p:attrName>
                                        </p:attrNameLst>
                                      </p:cBhvr>
                                      <p:tavLst>
                                        <p:tav tm="0">
                                          <p:val>
                                            <p:strVal val="ppt_y"/>
                                          </p:val>
                                        </p:tav>
                                        <p:tav tm="100000">
                                          <p:val>
                                            <p:strVal val="1+ppt_h/2"/>
                                          </p:val>
                                        </p:tav>
                                      </p:tavLst>
                                    </p:anim>
                                    <p:set>
                                      <p:cBhvr>
                                        <p:cTn id="106"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P spid="15" grpId="0"/>
      <p:bldP spid="17" grpId="0"/>
      <p:bldP spid="19" grpId="0" bldLvl="0" animBg="1"/>
      <p:bldP spid="20" grpId="0" bldLvl="0" animBg="1"/>
      <p:bldP spid="21" grpId="0" bldLvl="0" animBg="1"/>
      <p:bldP spid="22" grpId="0" bldLvl="0" animBg="1"/>
      <p:bldP spid="23" grpId="0" bldLvl="0" animBg="1"/>
      <p:bldP spid="24" grpId="0" bldLvl="0" animBg="1"/>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23554" name="矩形 14"/>
          <p:cNvSpPr/>
          <p:nvPr/>
        </p:nvSpPr>
        <p:spPr>
          <a:xfrm>
            <a:off x="243840" y="644525"/>
            <a:ext cx="11551920" cy="565912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p>
            <a:pPr lvl="0" algn="ctr">
              <a:lnSpc>
                <a:spcPct val="100000"/>
              </a:lnSpc>
            </a:pPr>
            <a:endParaRPr>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sp>
        <p:nvSpPr>
          <p:cNvPr id="4" name="文本框 3"/>
          <p:cNvSpPr txBox="1"/>
          <p:nvPr/>
        </p:nvSpPr>
        <p:spPr>
          <a:xfrm>
            <a:off x="243840" y="644525"/>
            <a:ext cx="4898390" cy="5815965"/>
          </a:xfrm>
          <a:prstGeom prst="rect">
            <a:avLst/>
          </a:prstGeom>
          <a:noFill/>
        </p:spPr>
        <p:txBody>
          <a:bodyPr wrap="square" rtlCol="0">
            <a:spAutoFit/>
          </a:bodyPr>
          <a:p>
            <a:r>
              <a:rPr lang="zh-CN" altLang="en-US" sz="3600">
                <a:solidFill>
                  <a:srgbClr val="00B0F0"/>
                </a:solidFill>
              </a:rPr>
              <a:t>横渡海峡</a:t>
            </a:r>
            <a:endParaRPr lang="zh-CN" altLang="en-US" sz="3600">
              <a:solidFill>
                <a:srgbClr val="00B0F0"/>
              </a:solidFill>
            </a:endParaRPr>
          </a:p>
          <a:p>
            <a:r>
              <a:rPr lang="zh-CN" altLang="en-US" sz="2400"/>
              <a:t>目的是横渡英吉利海峡，在法国北部夺取一个战略性登陆场，为开辟欧洲第二战场最终击败德国创造条件。战役企图在诺曼底登陆，夺取登陆场，在登陆的第12天，把登陆场扩展到宽100km，纵深100km。计划在登陆场右翼空降2个美国伞兵师，切断德军从瑟堡出发的增援，并协同登陆部队夺取“犹他”滩头，在左翼空降1个英国伞兵师，夺取康恩运河的渡河点，然后首批8个加强营在5个滩头登陆，建立登陆场，在巩固和扩大登陆场后，后续部队上岸。</a:t>
            </a:r>
            <a:endParaRPr lang="en-US" altLang="zh-CN" sz="2400"/>
          </a:p>
        </p:txBody>
      </p:sp>
      <p:pic>
        <p:nvPicPr>
          <p:cNvPr id="5" name="内容占位符 4" descr="捕获"/>
          <p:cNvPicPr>
            <a:picLocks noChangeAspect="1"/>
          </p:cNvPicPr>
          <p:nvPr>
            <p:ph idx="1"/>
          </p:nvPr>
        </p:nvPicPr>
        <p:blipFill>
          <a:blip r:embed="rId1"/>
          <a:stretch>
            <a:fillRect/>
          </a:stretch>
        </p:blipFill>
        <p:spPr>
          <a:xfrm>
            <a:off x="4947285" y="716280"/>
            <a:ext cx="7244715" cy="54254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23554" name="矩形 14"/>
          <p:cNvSpPr/>
          <p:nvPr/>
        </p:nvSpPr>
        <p:spPr>
          <a:xfrm>
            <a:off x="320040" y="553085"/>
            <a:ext cx="11551920" cy="589280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pic>
        <p:nvPicPr>
          <p:cNvPr id="6" name="内容占位符 5"/>
          <p:cNvPicPr>
            <a:picLocks noChangeAspect="1"/>
          </p:cNvPicPr>
          <p:nvPr>
            <p:ph idx="1"/>
          </p:nvPr>
        </p:nvPicPr>
        <p:blipFill>
          <a:blip r:embed="rId1"/>
          <a:stretch>
            <a:fillRect/>
          </a:stretch>
        </p:blipFill>
        <p:spPr>
          <a:xfrm>
            <a:off x="5259070" y="887730"/>
            <a:ext cx="6728460" cy="4864100"/>
          </a:xfrm>
          <a:prstGeom prst="rect">
            <a:avLst/>
          </a:prstGeom>
        </p:spPr>
      </p:pic>
      <p:sp>
        <p:nvSpPr>
          <p:cNvPr id="7" name="文本框 6"/>
          <p:cNvSpPr txBox="1"/>
          <p:nvPr/>
        </p:nvSpPr>
        <p:spPr>
          <a:xfrm>
            <a:off x="320040" y="553085"/>
            <a:ext cx="4939030" cy="6247130"/>
          </a:xfrm>
          <a:prstGeom prst="rect">
            <a:avLst/>
          </a:prstGeom>
          <a:noFill/>
        </p:spPr>
        <p:txBody>
          <a:bodyPr wrap="square" rtlCol="0">
            <a:spAutoFit/>
          </a:bodyPr>
          <a:p>
            <a:r>
              <a:rPr lang="zh-CN" altLang="en-US" sz="4000">
                <a:solidFill>
                  <a:srgbClr val="00B0F0"/>
                </a:solidFill>
              </a:rPr>
              <a:t>圣索沃大捷</a:t>
            </a:r>
            <a:endParaRPr lang="zh-CN" altLang="en-US" sz="4000">
              <a:solidFill>
                <a:srgbClr val="00B0F0"/>
              </a:solidFill>
            </a:endParaRPr>
          </a:p>
          <a:p>
            <a:r>
              <a:rPr lang="zh-CN" altLang="en-US" sz="2400"/>
              <a:t>1944年6月13日，英第7装甲师在向卡昂西南的维莱博日推进途中，与正从亚眠赶来的德军党卫军第2装甲师遭遇，英军损失惨重，被迫后撤，同时将德军精锐的第2装甲师吸引在卡昂地区，为美军进攻创造了条件。当美军占领卡朗坦后，德军从卡昂地区无法抽出部队，只好从布列塔尼半岛紧急调来党卫军第17装甲师，攻击美军侧面以消除美军对瑟堡的威胁，美军经激烈战斗，击退了德军，并乘胜于1944年6月14日突破德军在圣索沃地区的防线，最终于1944年6月16日攻占了圣索沃。</a:t>
            </a:r>
            <a:endParaRPr lang="zh-CN" altLang="en-US" sz="2400"/>
          </a:p>
          <a:p>
            <a:endParaRPr lang="zh-CN" altLang="en-US"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23554" name="矩形 14"/>
          <p:cNvSpPr/>
          <p:nvPr/>
        </p:nvSpPr>
        <p:spPr>
          <a:xfrm>
            <a:off x="320040" y="364490"/>
            <a:ext cx="11551920" cy="6081395"/>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6" name="文本框 5"/>
          <p:cNvSpPr txBox="1"/>
          <p:nvPr/>
        </p:nvSpPr>
        <p:spPr>
          <a:xfrm>
            <a:off x="320040" y="365125"/>
            <a:ext cx="5274945" cy="5015865"/>
          </a:xfrm>
          <a:prstGeom prst="rect">
            <a:avLst/>
          </a:prstGeom>
          <a:noFill/>
        </p:spPr>
        <p:txBody>
          <a:bodyPr wrap="square" rtlCol="0">
            <a:spAutoFit/>
          </a:bodyPr>
          <a:p>
            <a:r>
              <a:rPr lang="en-US" altLang="zh-CN" sz="4000">
                <a:solidFill>
                  <a:srgbClr val="00B0F0"/>
                </a:solidFill>
                <a:effectLst>
                  <a:outerShdw blurRad="38100" dist="25400" dir="5400000" algn="ctr" rotWithShape="0">
                    <a:srgbClr val="6E747A">
                      <a:alpha val="43000"/>
                    </a:srgbClr>
                  </a:outerShdw>
                </a:effectLst>
              </a:rPr>
              <a:t>   </a:t>
            </a:r>
            <a:r>
              <a:rPr lang="zh-CN" altLang="en-US" sz="4000">
                <a:solidFill>
                  <a:srgbClr val="00B0F0"/>
                </a:solidFill>
                <a:effectLst>
                  <a:outerShdw blurRad="38100" dist="25400" dir="5400000" algn="ctr" rotWithShape="0">
                    <a:srgbClr val="6E747A">
                      <a:alpha val="43000"/>
                    </a:srgbClr>
                  </a:outerShdw>
                </a:effectLst>
              </a:rPr>
              <a:t>卡昂作战</a:t>
            </a:r>
            <a:endParaRPr lang="zh-CN" altLang="en-US" sz="4000">
              <a:solidFill>
                <a:srgbClr val="00B0F0"/>
              </a:solidFill>
              <a:effectLst>
                <a:outerShdw blurRad="38100" dist="25400" dir="5400000" algn="ctr" rotWithShape="0">
                  <a:srgbClr val="6E747A">
                    <a:alpha val="43000"/>
                  </a:srgbClr>
                </a:outerShdw>
              </a:effectLst>
            </a:endParaRPr>
          </a:p>
          <a:p>
            <a:r>
              <a:rPr lang="zh-CN" altLang="en-US" sz="2000"/>
              <a:t>就在美军攻占瑟堡的同时，蒙哥马利指挥英军第2集团军，于1944年6月26日以4个师的兵力发起代号为“埃普索姆赛马场”的作战，猛攻卡昂。但在左右两翼都受到德军党卫军第12装甲师的坚决反击，前进非常艰难。</a:t>
            </a:r>
            <a:endParaRPr lang="zh-CN" altLang="en-US" sz="2000"/>
          </a:p>
          <a:p>
            <a:r>
              <a:rPr lang="zh-CN" altLang="en-US" sz="2000"/>
              <a:t>1944年6月27日，英军先头部队第11装甲师控制了奥登河上的桥梁。28日，英军主力渡过奥登河，建立起正面宽3650米，纵深900米的桥头阵地。</a:t>
            </a:r>
            <a:endParaRPr lang="zh-CN" altLang="en-US" sz="2000"/>
          </a:p>
          <a:p>
            <a:r>
              <a:rPr lang="zh-CN" altLang="en-US" sz="2000"/>
              <a:t>1944年6月29日，德军集中5个装甲师发起反击，盟军的空军乘着天气晴朗的有利条件大举出动，对德军装甲部队实施了极其猛烈的轰炸，瓦解了德军的攻势。英军第11装甲师乘机占领卡昂西南的战略要地112高地。</a:t>
            </a:r>
            <a:endParaRPr lang="zh-CN" altLang="en-US" sz="2000"/>
          </a:p>
        </p:txBody>
      </p:sp>
      <p:pic>
        <p:nvPicPr>
          <p:cNvPr id="8" name="内容占位符 7" descr="v2-4daf1cf3a09f6dfa8c6b68bec8b34224_r"/>
          <p:cNvPicPr>
            <a:picLocks noChangeAspect="1"/>
          </p:cNvPicPr>
          <p:nvPr>
            <p:ph idx="1"/>
          </p:nvPr>
        </p:nvPicPr>
        <p:blipFill>
          <a:blip r:embed="rId1"/>
          <a:stretch>
            <a:fillRect/>
          </a:stretch>
        </p:blipFill>
        <p:spPr>
          <a:xfrm>
            <a:off x="5995670" y="735330"/>
            <a:ext cx="5876290" cy="48914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939800" y="2099945"/>
            <a:ext cx="10515600" cy="1325563"/>
          </a:xfrm>
        </p:spPr>
        <p:txBody>
          <a:bodyPr/>
          <a:p>
            <a:endParaRPr lang="zh-CN" altLang="en-US"/>
          </a:p>
        </p:txBody>
      </p:sp>
      <p:sp>
        <p:nvSpPr>
          <p:cNvPr id="23554" name="矩形 14"/>
          <p:cNvSpPr/>
          <p:nvPr/>
        </p:nvSpPr>
        <p:spPr>
          <a:xfrm>
            <a:off x="248920" y="381000"/>
            <a:ext cx="11551920" cy="6045200"/>
          </a:xfrm>
          <a:prstGeom prst="rect">
            <a:avLst/>
          </a:prstGeom>
          <a:gradFill rotWithShape="1">
            <a:gsLst>
              <a:gs pos="0">
                <a:srgbClr val="E3E7E5">
                  <a:alpha val="100000"/>
                </a:srgbClr>
              </a:gs>
              <a:gs pos="961">
                <a:srgbClr val="E3E7E5">
                  <a:alpha val="100000"/>
                </a:srgbClr>
              </a:gs>
              <a:gs pos="56000">
                <a:srgbClr val="F7F7F7">
                  <a:alpha val="100000"/>
                </a:srgbClr>
              </a:gs>
              <a:gs pos="100000">
                <a:srgbClr val="E3E7E5">
                  <a:alpha val="100000"/>
                </a:srgbClr>
              </a:gs>
            </a:gsLst>
            <a:lin ang="10800000" scaled="1"/>
            <a:tileRect/>
          </a:gradFill>
          <a:ln w="12700">
            <a:noFill/>
          </a:ln>
        </p:spPr>
        <p:txBody>
          <a:bodyPr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4" name="文本框 3"/>
          <p:cNvSpPr txBox="1"/>
          <p:nvPr/>
        </p:nvSpPr>
        <p:spPr>
          <a:xfrm>
            <a:off x="248920" y="381000"/>
            <a:ext cx="5943600" cy="5262245"/>
          </a:xfrm>
          <a:prstGeom prst="rect">
            <a:avLst/>
          </a:prstGeom>
          <a:noFill/>
        </p:spPr>
        <p:txBody>
          <a:bodyPr wrap="square" rtlCol="0">
            <a:spAutoFit/>
          </a:bodyPr>
          <a:p>
            <a:r>
              <a:rPr lang="en-US" altLang="zh-CN" sz="3600">
                <a:solidFill>
                  <a:srgbClr val="00B0F0"/>
                </a:solidFill>
              </a:rPr>
              <a:t>   </a:t>
            </a:r>
            <a:r>
              <a:rPr lang="zh-CN" altLang="en-US" sz="3600">
                <a:solidFill>
                  <a:srgbClr val="00B0F0"/>
                </a:solidFill>
              </a:rPr>
              <a:t>美军登陆</a:t>
            </a:r>
            <a:endParaRPr lang="zh-CN" altLang="en-US" sz="3600">
              <a:solidFill>
                <a:srgbClr val="00B0F0"/>
              </a:solidFill>
            </a:endParaRPr>
          </a:p>
          <a:p>
            <a:r>
              <a:rPr lang="zh-CN" altLang="en-US" sz="2000"/>
              <a:t>1944年7月6日，直属盟军最高司令部指挥的具有极强机动力和突击力的美军第3集团军，在骁勇善战的巴顿率领下，踏上欧洲大陆。7月11日，西线美军向诺曼底地区重要的交通枢纽圣洛发动攻击，但德军依托预先构筑的工事拼死抵抗，美军在停止攻击，整顿部队，补充弹药后开始第二轮进攻。而德军人员、装备、弹药所剩无几，已是山穷水尽。圣洛于7月18日被美军攻占。德军在诺曼底地区重要的前线指挥第84军军长马克斯中将阵亡。美军为夺取圣洛也付出了近4万人伤亡的高昂代价。</a:t>
            </a:r>
            <a:endParaRPr lang="zh-CN" altLang="en-US" sz="2000"/>
          </a:p>
          <a:p>
            <a:r>
              <a:rPr lang="zh-CN" altLang="en-US" sz="2000"/>
              <a:t>同时，东线的英军对卡昂发动第二轮攻势。1944年7月7日，盟军出动460架次重轰炸机，对德军阵地进行密集轰炸，7月8日，英军2个师和加军1个师在海军舰炮火力支援下，向卡昂实施向心突击，7月10日占领卡昂。</a:t>
            </a:r>
            <a:endParaRPr lang="zh-CN" altLang="en-US" sz="2000"/>
          </a:p>
        </p:txBody>
      </p:sp>
      <p:pic>
        <p:nvPicPr>
          <p:cNvPr id="6" name="内容占位符 5" descr="v2-d62af50e80f882c23c450e3f51e5b313_720w"/>
          <p:cNvPicPr>
            <a:picLocks noChangeAspect="1"/>
          </p:cNvPicPr>
          <p:nvPr>
            <p:ph idx="1"/>
          </p:nvPr>
        </p:nvPicPr>
        <p:blipFill>
          <a:blip r:embed="rId1"/>
          <a:stretch>
            <a:fillRect/>
          </a:stretch>
        </p:blipFill>
        <p:spPr>
          <a:xfrm>
            <a:off x="6316345" y="683895"/>
            <a:ext cx="5484495" cy="5166995"/>
          </a:xfrm>
          <a:prstGeom prst="rect">
            <a:avLst/>
          </a:prstGeom>
        </p:spPr>
      </p:pic>
    </p:spTree>
  </p:cSld>
  <p:clrMapOvr>
    <a:masterClrMapping/>
  </p:clrMapOvr>
</p:sld>
</file>

<file path=ppt/tags/tag1.xml><?xml version="1.0" encoding="utf-8"?>
<p:tagLst xmlns:p="http://schemas.openxmlformats.org/presentationml/2006/main">
  <p:tag name="KSO_WM_UNIT_PLACING_PICTURE_USER_VIEWPORT" val="{&quot;height&quot;:10800,&quot;width&quot;:16301}"/>
</p:tagLst>
</file>

<file path=ppt/tags/tag2.xml><?xml version="1.0" encoding="utf-8"?>
<p:tagLst xmlns:p="http://schemas.openxmlformats.org/presentationml/2006/main">
  <p:tag name="KSO_WPP_MARK_KEY" val="deb60134-258e-4d5f-8305-cfb75937eb29"/>
  <p:tag name="COMMONDATA" val="eyJoZGlkIjoiNjc4ZjIzZjI2ZTJjM2YwYmU1YWJlOTYwZGY5YjljYzY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2022</Words>
  <Application>WPS 演示</Application>
  <PresentationFormat>宽屏</PresentationFormat>
  <Paragraphs>131</Paragraphs>
  <Slides>14</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14</vt:i4>
      </vt:variant>
    </vt:vector>
  </HeadingPairs>
  <TitlesOfParts>
    <vt:vector size="28" baseType="lpstr">
      <vt:lpstr>Arial</vt:lpstr>
      <vt:lpstr>宋体</vt:lpstr>
      <vt:lpstr>Wingdings</vt:lpstr>
      <vt:lpstr>微软雅黑</vt:lpstr>
      <vt:lpstr>黑体</vt:lpstr>
      <vt:lpstr>方正姚体</vt:lpstr>
      <vt:lpstr>华文宋体</vt:lpstr>
      <vt:lpstr>Bebas Neue</vt:lpstr>
      <vt:lpstr>Segoe Print</vt:lpstr>
      <vt:lpstr>Gill Sans</vt:lpstr>
      <vt:lpstr>Calibri</vt:lpstr>
      <vt:lpstr>Arial Unicode MS</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无名之辈</cp:lastModifiedBy>
  <cp:revision>18</cp:revision>
  <dcterms:created xsi:type="dcterms:W3CDTF">2017-01-18T11:34:00Z</dcterms:created>
  <dcterms:modified xsi:type="dcterms:W3CDTF">2022-07-06T11:42:24Z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2052-11.1.0.11744</vt:lpwstr>
  </property>
  <property fmtid="{D5CDD505-2E9C-101B-9397-08002B2CF9AE}" pid="3" name="ICV">
    <vt:lpwstr>C5CE1CF6D19D41459C4543CBB82D5E77</vt:lpwstr>
  </property>
</Properties>
</file>

<file path=docProps/thumbnail.jpeg>
</file>